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322" r:id="rId4"/>
    <p:sldId id="333" r:id="rId5"/>
    <p:sldId id="323" r:id="rId6"/>
    <p:sldId id="329" r:id="rId7"/>
    <p:sldId id="337" r:id="rId8"/>
    <p:sldId id="334" r:id="rId9"/>
    <p:sldId id="341" r:id="rId10"/>
    <p:sldId id="335" r:id="rId11"/>
    <p:sldId id="342" r:id="rId12"/>
    <p:sldId id="326" r:id="rId13"/>
    <p:sldId id="343" r:id="rId14"/>
    <p:sldId id="344" r:id="rId15"/>
    <p:sldId id="345" r:id="rId16"/>
    <p:sldId id="346" r:id="rId17"/>
    <p:sldId id="321" r:id="rId18"/>
    <p:sldId id="284" r:id="rId19"/>
    <p:sldId id="31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4E2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9" autoAdjust="0"/>
    <p:restoredTop sz="78715" autoAdjust="0"/>
  </p:normalViewPr>
  <p:slideViewPr>
    <p:cSldViewPr snapToGrid="0">
      <p:cViewPr varScale="1">
        <p:scale>
          <a:sx n="67" d="100"/>
          <a:sy n="67" d="100"/>
        </p:scale>
        <p:origin x="1421" y="6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8C714C-B4A7-457B-92AA-320F1353C73F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A33153-BBCF-44B3-971E-0C3ED68EC1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684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12406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en-US" altLang="ko-KR" dirty="0" err="1"/>
              <a:t>IoU</a:t>
            </a:r>
            <a:r>
              <a:rPr lang="ko-KR" altLang="en-US" dirty="0"/>
              <a:t> 계산을 통해서</a:t>
            </a:r>
            <a:r>
              <a:rPr lang="en-US" altLang="ko-KR" dirty="0"/>
              <a:t>, </a:t>
            </a:r>
            <a:r>
              <a:rPr lang="ko-KR" altLang="en-US" dirty="0"/>
              <a:t>중복되는 박스를 제거함으로써 정답과 가장 근접한 </a:t>
            </a:r>
            <a:r>
              <a:rPr lang="en-US" altLang="ko-KR" dirty="0"/>
              <a:t>Box</a:t>
            </a:r>
            <a:r>
              <a:rPr lang="ko-KR" altLang="en-US" dirty="0"/>
              <a:t>만을 남기는 작업을 진행할 수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즉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Class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동일한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Bounding Box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</a:t>
            </a:r>
            <a:r>
              <a:rPr lang="ko-KR" altLang="ko-KR" sz="18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가지치기</a:t>
            </a:r>
            <a:r>
              <a:rPr lang="ko-KR" altLang="en-US" sz="1800" b="1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하는</a:t>
            </a:r>
            <a:r>
              <a:rPr lang="ko-KR" altLang="en-US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것이며 이를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NMS(Non-Maximum Suppression)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기법</a:t>
            </a:r>
            <a:r>
              <a:rPr lang="ko-KR" altLang="en-US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이라 합니다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b="1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본 논문에서는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NMS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위한 </a:t>
            </a:r>
            <a:r>
              <a:rPr lang="en-US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IoU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Threshold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값으로는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0.7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선정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하여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800" dirty="0"/>
              <a:t>여러 </a:t>
            </a:r>
            <a:r>
              <a:rPr lang="ko-KR" altLang="en-US" sz="1800" dirty="0" err="1"/>
              <a:t>바운딩</a:t>
            </a:r>
            <a:r>
              <a:rPr lang="ko-KR" altLang="en-US" sz="1800" dirty="0"/>
              <a:t> 박스가 같은 클래스로 분류되면서 </a:t>
            </a:r>
            <a:r>
              <a:rPr lang="en-US" altLang="ko-KR" sz="1800" dirty="0"/>
              <a:t>70%</a:t>
            </a:r>
            <a:r>
              <a:rPr lang="ko-KR" altLang="en-US" sz="1800" dirty="0"/>
              <a:t>이상이 겹쳐 있다면 </a:t>
            </a:r>
            <a:r>
              <a:rPr lang="en-US" altLang="ko-KR" sz="1800" dirty="0"/>
              <a:t>confidence </a:t>
            </a:r>
            <a:r>
              <a:rPr lang="ko-KR" altLang="en-US" sz="1800" dirty="0"/>
              <a:t>값이 낮은 박스를 제거하였고</a:t>
            </a:r>
            <a:r>
              <a:rPr lang="en-US" altLang="ko-KR" sz="1800" dirty="0"/>
              <a:t>, </a:t>
            </a:r>
            <a:r>
              <a:rPr lang="ko-KR" altLang="en-US" sz="1800" dirty="0"/>
              <a:t>그 결과 최종적으로 한 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이미지당 약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2000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 정도의 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Region Proposal</a:t>
            </a:r>
            <a:r>
              <a:rPr lang="ko-KR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 </a:t>
            </a:r>
            <a:r>
              <a:rPr lang="ko-KR" altLang="en-US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나오도록 했습니다</a:t>
            </a:r>
            <a:r>
              <a:rPr lang="en-US" altLang="ko-KR" sz="1800" b="1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6798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지금까지 말한 것들이 모두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Region Proposal Network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 이루어지며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그렇다면 지금부터는</a:t>
            </a:r>
            <a:endParaRPr lang="en-US" altLang="ko-KR" sz="1800" b="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b="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</a:t>
            </a:r>
            <a:r>
              <a:rPr lang="ko-KR" altLang="ko-KR" sz="1800" b="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 </a:t>
            </a:r>
            <a:r>
              <a:rPr lang="en-US" altLang="ko-KR" sz="1800" b="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Fast R-CNN</a:t>
            </a:r>
            <a:r>
              <a:rPr lang="ko-KR" altLang="ko-KR" sz="1800" b="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어떻게 </a:t>
            </a:r>
            <a:r>
              <a:rPr lang="en-US" altLang="ko-KR" sz="1800" b="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Feature Map</a:t>
            </a:r>
            <a:r>
              <a:rPr lang="ko-KR" altLang="ko-KR" sz="1800" b="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공유하는가</a:t>
            </a:r>
            <a:r>
              <a:rPr lang="en-US" altLang="ko-KR" sz="1800" b="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? </a:t>
            </a:r>
            <a:r>
              <a:rPr lang="ko-KR" altLang="en-US" sz="1800" b="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대해 말해보겠습니다</a:t>
            </a:r>
            <a:r>
              <a:rPr lang="en-US" altLang="ko-KR" sz="1800" b="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b="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논문에서는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Alternating Training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방식을 사용하여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전체 학습 과정을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4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단계로 세분화하여 설명하고 있었습니다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[1]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우선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RPN Network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먼저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Training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시키고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[2]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다음에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 Network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통한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Propose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된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Region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으로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Fast R-CNN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학습시킵니다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즉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두 번째 단계까지는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앞쪽의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convolution Layer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온전히 공유되지 못하는 한계가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[3]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따라서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세번째 단계에서는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PRN Network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 포함되지 않았던 앞쪽의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Convolution Layer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까지 완전히 고정시킨 채로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 Network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안에 있는 추가적인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Convolution Layer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대해서만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Fine Tuning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진행합니다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[4]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마찬가지로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마지막 단계에서는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앞쪽에 있는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Convolution Layer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완전히 고정한 채로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Fast R-CNN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에서만 포함되어 있는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Layer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대해서만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Fine Tuning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진행합니다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이렇게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함으로써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앞쪽의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Convolution Layer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공유되면서 학습을 진행하였다고 합니다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6054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이러한 </a:t>
            </a:r>
            <a:r>
              <a:rPr lang="en-US" altLang="ko-KR" dirty="0"/>
              <a:t>Faster R-CNN</a:t>
            </a:r>
            <a:r>
              <a:rPr lang="ko-KR" altLang="en-US" dirty="0"/>
              <a:t>의 성능 평가를 위해 재미있는 실험을 많이 하고 있었습니다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PASCAL VOC 2007 DATASET</a:t>
            </a:r>
            <a:r>
              <a:rPr lang="ko-KR" altLang="en-US" dirty="0"/>
              <a:t>으로 테스트한 결과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altLang="ko-KR" dirty="0"/>
              <a:t>Selective Search Method</a:t>
            </a:r>
            <a:r>
              <a:rPr lang="ko-KR" altLang="en-US" dirty="0"/>
              <a:t>를 사용했을 때 보다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본 논문에서 채택하고 있는</a:t>
            </a:r>
            <a:r>
              <a:rPr lang="en-US" altLang="ko-KR" dirty="0"/>
              <a:t>, RPN+ZF net</a:t>
            </a:r>
            <a:r>
              <a:rPr lang="ko-KR" altLang="en-US" dirty="0"/>
              <a:t>을 사용하고</a:t>
            </a:r>
            <a:r>
              <a:rPr lang="en-US" altLang="ko-KR" dirty="0"/>
              <a:t>, Feature Map</a:t>
            </a:r>
            <a:r>
              <a:rPr lang="ko-KR" altLang="en-US" dirty="0"/>
              <a:t>을 공유할 때 성능이 가장 좋음을 확인할 수 있다고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</a:t>
            </a:r>
            <a:r>
              <a:rPr lang="en-US" altLang="ko-KR" dirty="0"/>
              <a:t>, Proposal Region</a:t>
            </a:r>
            <a:r>
              <a:rPr lang="ko-KR" altLang="en-US" dirty="0"/>
              <a:t>을 최종적으로는 </a:t>
            </a:r>
            <a:r>
              <a:rPr lang="en-US" altLang="ko-KR" dirty="0"/>
              <a:t>2000</a:t>
            </a:r>
            <a:r>
              <a:rPr lang="ko-KR" altLang="en-US" dirty="0"/>
              <a:t>개를 선정하지만</a:t>
            </a:r>
            <a:r>
              <a:rPr lang="en-US" altLang="ko-KR" dirty="0"/>
              <a:t>, Test </a:t>
            </a:r>
            <a:r>
              <a:rPr lang="ko-KR" altLang="en-US" dirty="0"/>
              <a:t>할 때에서는 </a:t>
            </a:r>
            <a:r>
              <a:rPr lang="en-US" altLang="ko-KR" dirty="0"/>
              <a:t>300</a:t>
            </a:r>
            <a:r>
              <a:rPr lang="ko-KR" altLang="en-US" dirty="0"/>
              <a:t>개의 </a:t>
            </a:r>
            <a:r>
              <a:rPr lang="en-US" altLang="ko-KR" dirty="0"/>
              <a:t>Region</a:t>
            </a:r>
            <a:r>
              <a:rPr lang="ko-KR" altLang="en-US" dirty="0"/>
              <a:t>만 추출하더라도 충분히 좋은 성능이 나왔다고 밝히고 있었습니다</a:t>
            </a:r>
            <a:r>
              <a:rPr lang="en-US" altLang="ko-KR" dirty="0"/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5026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dirty="0"/>
              <a:t>또</a:t>
            </a:r>
            <a:r>
              <a:rPr lang="en-US" altLang="ko-KR" dirty="0"/>
              <a:t>, </a:t>
            </a:r>
            <a:r>
              <a:rPr lang="en-US" altLang="ko-KR" dirty="0" err="1"/>
              <a:t>VGGnet</a:t>
            </a:r>
            <a:r>
              <a:rPr lang="ko-KR" altLang="en-US" dirty="0"/>
              <a:t>을 이용하고</a:t>
            </a:r>
            <a:r>
              <a:rPr lang="en-US" altLang="ko-KR" dirty="0"/>
              <a:t>, </a:t>
            </a:r>
            <a:r>
              <a:rPr lang="ko-KR" altLang="en-US" dirty="0"/>
              <a:t>학습 데이터를 다양하게 가져갈수록 정확도가 많이 좋아짐을 확인할 수 있습니다</a:t>
            </a:r>
            <a:r>
              <a:rPr lang="en-US" altLang="ko-KR" dirty="0"/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dirty="0"/>
              <a:t>한편</a:t>
            </a:r>
            <a:r>
              <a:rPr lang="en-US" altLang="ko-KR" dirty="0"/>
              <a:t>, </a:t>
            </a:r>
            <a:r>
              <a:rPr lang="ko-KR" altLang="en-US" dirty="0"/>
              <a:t>아래쪽을 보시면 보실 수 있듯이</a:t>
            </a:r>
            <a:r>
              <a:rPr lang="en-US" altLang="ko-KR" dirty="0"/>
              <a:t>,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dirty="0" err="1"/>
              <a:t>VGGnet</a:t>
            </a:r>
            <a:r>
              <a:rPr lang="ko-KR" altLang="en-US" dirty="0"/>
              <a:t>이 앞서 말씀드렸던 것 처럼 정확도는 좋지만</a:t>
            </a:r>
            <a:r>
              <a:rPr lang="en-US" altLang="ko-KR" dirty="0"/>
              <a:t>, </a:t>
            </a:r>
            <a:r>
              <a:rPr lang="ko-KR" altLang="en-US" dirty="0"/>
              <a:t>기본적으로 </a:t>
            </a:r>
            <a:r>
              <a:rPr lang="en-US" altLang="ko-KR" dirty="0"/>
              <a:t>ZF net </a:t>
            </a:r>
            <a:r>
              <a:rPr lang="ko-KR" altLang="en-US" dirty="0"/>
              <a:t>보다 더 깊은 </a:t>
            </a:r>
            <a:r>
              <a:rPr lang="en-US" altLang="ko-KR" dirty="0"/>
              <a:t>Network</a:t>
            </a:r>
            <a:r>
              <a:rPr lang="ko-KR" altLang="en-US" dirty="0"/>
              <a:t>이기 때문에</a:t>
            </a:r>
            <a:r>
              <a:rPr lang="en-US" altLang="ko-KR" dirty="0"/>
              <a:t>, </a:t>
            </a:r>
            <a:r>
              <a:rPr lang="ko-KR" altLang="en-US" dirty="0"/>
              <a:t>속도 측면에서는 </a:t>
            </a:r>
            <a:r>
              <a:rPr lang="en-US" altLang="ko-KR" dirty="0"/>
              <a:t>ZF</a:t>
            </a:r>
            <a:r>
              <a:rPr lang="ko-KR" altLang="en-US" dirty="0"/>
              <a:t>보다 </a:t>
            </a:r>
            <a:r>
              <a:rPr lang="ko-KR" altLang="en-US" dirty="0" err="1"/>
              <a:t>느린것을</a:t>
            </a:r>
            <a:r>
              <a:rPr lang="ko-KR" altLang="en-US" dirty="0"/>
              <a:t> 확인할 수 있었고</a:t>
            </a:r>
            <a:r>
              <a:rPr lang="en-US" altLang="ko-KR" dirty="0"/>
              <a:t>,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742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dirty="0"/>
              <a:t>이거는</a:t>
            </a:r>
            <a:r>
              <a:rPr lang="en-US" altLang="ko-KR" dirty="0"/>
              <a:t>, </a:t>
            </a:r>
            <a:r>
              <a:rPr lang="ko-KR" altLang="en-US" dirty="0"/>
              <a:t>본 논문에서 제시하고 있는 </a:t>
            </a:r>
            <a:r>
              <a:rPr lang="en-US" altLang="ko-KR" dirty="0"/>
              <a:t>RPN</a:t>
            </a:r>
            <a:r>
              <a:rPr lang="ko-KR" altLang="en-US" dirty="0"/>
              <a:t>을 사용할 때</a:t>
            </a:r>
            <a:r>
              <a:rPr lang="en-US" altLang="ko-KR" dirty="0"/>
              <a:t>, </a:t>
            </a:r>
            <a:r>
              <a:rPr lang="ko-KR" altLang="en-US" dirty="0"/>
              <a:t>정확도가 전반적으로 상승하는 것을 확인할 수 있는 실험 결과이고</a:t>
            </a:r>
            <a:r>
              <a:rPr lang="en-US" altLang="ko-KR" dirty="0"/>
              <a:t>,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0072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dirty="0"/>
              <a:t>이 외에도</a:t>
            </a:r>
            <a:r>
              <a:rPr lang="en-US" altLang="ko-KR" dirty="0"/>
              <a:t>, Region Proposal</a:t>
            </a:r>
            <a:r>
              <a:rPr lang="ko-KR" altLang="en-US" dirty="0"/>
              <a:t>을 몇 개로 하는게 가장 </a:t>
            </a:r>
            <a:r>
              <a:rPr lang="ko-KR" altLang="en-US" dirty="0" err="1"/>
              <a:t>좋은지</a:t>
            </a:r>
            <a:r>
              <a:rPr lang="en-US" altLang="ko-KR" dirty="0"/>
              <a:t>, 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dirty="0"/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dirty="0">
                <a:latin typeface="Consolas" panose="020B0609020204030204" pitchFamily="49" charset="0"/>
              </a:rPr>
              <a:t>Normalization Parameter</a:t>
            </a:r>
            <a:r>
              <a:rPr lang="ko-KR" altLang="en-US" sz="1200" dirty="0">
                <a:latin typeface="Consolas" panose="020B0609020204030204" pitchFamily="49" charset="0"/>
              </a:rPr>
              <a:t>인 </a:t>
            </a:r>
            <a:r>
              <a:rPr lang="en-US" altLang="ko-KR" sz="1200" dirty="0" err="1">
                <a:latin typeface="Consolas" panose="020B0609020204030204" pitchFamily="49" charset="0"/>
              </a:rPr>
              <a:t>Lamda</a:t>
            </a:r>
            <a:r>
              <a:rPr lang="ko-KR" altLang="en-US" sz="1200" dirty="0">
                <a:latin typeface="Consolas" panose="020B0609020204030204" pitchFamily="49" charset="0"/>
              </a:rPr>
              <a:t>의 값을 얼마로 하는 것이 가장 </a:t>
            </a:r>
            <a:r>
              <a:rPr lang="ko-KR" altLang="en-US" sz="1200" dirty="0" err="1">
                <a:latin typeface="Consolas" panose="020B0609020204030204" pitchFamily="49" charset="0"/>
              </a:rPr>
              <a:t>좋은지</a:t>
            </a:r>
            <a:r>
              <a:rPr lang="en-US" altLang="ko-KR" sz="1200" dirty="0">
                <a:latin typeface="Consolas" panose="020B0609020204030204" pitchFamily="49" charset="0"/>
              </a:rPr>
              <a:t>,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200" dirty="0">
              <a:latin typeface="Consolas" panose="020B0609020204030204" pitchFamily="49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200" dirty="0">
                <a:latin typeface="Consolas" panose="020B0609020204030204" pitchFamily="49" charset="0"/>
              </a:rPr>
              <a:t>심지어</a:t>
            </a:r>
            <a:r>
              <a:rPr lang="en-US" altLang="ko-KR" sz="1200" dirty="0">
                <a:latin typeface="Consolas" panose="020B0609020204030204" pitchFamily="49" charset="0"/>
              </a:rPr>
              <a:t>, Anchor Box</a:t>
            </a:r>
            <a:r>
              <a:rPr lang="ko-KR" altLang="en-US" sz="1200" dirty="0">
                <a:latin typeface="Consolas" panose="020B0609020204030204" pitchFamily="49" charset="0"/>
              </a:rPr>
              <a:t>의 사이즈 및 크기를 어떻게 구성할 때 정확도가 가장 </a:t>
            </a:r>
            <a:r>
              <a:rPr lang="ko-KR" altLang="en-US" sz="1200" dirty="0" err="1">
                <a:latin typeface="Consolas" panose="020B0609020204030204" pitchFamily="49" charset="0"/>
              </a:rPr>
              <a:t>좋은지</a:t>
            </a:r>
            <a:r>
              <a:rPr lang="ko-KR" altLang="en-US" sz="1200" dirty="0">
                <a:latin typeface="Consolas" panose="020B0609020204030204" pitchFamily="49" charset="0"/>
              </a:rPr>
              <a:t> 등등</a:t>
            </a:r>
            <a:endParaRPr lang="en-US" altLang="ko-KR" sz="1200" dirty="0">
              <a:latin typeface="Consolas" panose="020B0609020204030204" pitchFamily="49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200" dirty="0">
              <a:latin typeface="Consolas" panose="020B0609020204030204" pitchFamily="49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200" dirty="0">
                <a:latin typeface="Consolas" panose="020B0609020204030204" pitchFamily="49" charset="0"/>
              </a:rPr>
              <a:t>다양하게 실험을 진행하였고</a:t>
            </a:r>
            <a:r>
              <a:rPr lang="en-US" altLang="ko-KR" sz="1200" dirty="0">
                <a:latin typeface="Consolas" panose="020B0609020204030204" pitchFamily="49" charset="0"/>
              </a:rPr>
              <a:t>, </a:t>
            </a:r>
            <a:r>
              <a:rPr lang="ko-KR" altLang="en-US" sz="1200" dirty="0">
                <a:latin typeface="Consolas" panose="020B0609020204030204" pitchFamily="49" charset="0"/>
              </a:rPr>
              <a:t>본 논문에서 제시하고 있는 바로 진행할 때 모두 정확도가 가장 좋았다는 것을 수치적으로 확인할 수 있었습니다</a:t>
            </a:r>
            <a:r>
              <a:rPr lang="en-US" altLang="ko-KR" sz="1200" dirty="0">
                <a:latin typeface="Consolas" panose="020B0609020204030204" pitchFamily="49" charset="0"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8628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229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3057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320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499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논문의 내용을 소개하기에 앞서</a:t>
            </a:r>
            <a:r>
              <a:rPr lang="en-US" altLang="ko-KR" dirty="0"/>
              <a:t>,</a:t>
            </a:r>
            <a:r>
              <a:rPr lang="ko-KR" altLang="en-US" dirty="0"/>
              <a:t> 우선 이 논문이 쓰여지게 된 배경부터 살펴보면 좋겠다 생각이 들어서 이 페이지를 추가하였습니다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 같은 경우에는</a:t>
            </a:r>
            <a:r>
              <a:rPr lang="en-US" altLang="ko-KR" dirty="0"/>
              <a:t>, </a:t>
            </a:r>
            <a:r>
              <a:rPr lang="ko-KR" altLang="en-US" dirty="0"/>
              <a:t>이 논문을 선정하고 제일 먼저 들었던 생각이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Faster R-CNN</a:t>
            </a:r>
            <a:r>
              <a:rPr lang="ko-KR" altLang="en-US" dirty="0"/>
              <a:t>은 어떤 필요에 의해 고안이 되었고</a:t>
            </a:r>
            <a:r>
              <a:rPr lang="en-US" altLang="ko-KR" dirty="0"/>
              <a:t>, </a:t>
            </a:r>
            <a:r>
              <a:rPr lang="ko-KR" altLang="en-US" dirty="0"/>
              <a:t>그렇다면</a:t>
            </a:r>
            <a:r>
              <a:rPr lang="en-US" altLang="ko-KR" dirty="0"/>
              <a:t>, Faster</a:t>
            </a:r>
            <a:r>
              <a:rPr lang="ko-KR" altLang="en-US" dirty="0"/>
              <a:t> </a:t>
            </a:r>
            <a:r>
              <a:rPr lang="en-US" altLang="ko-KR" dirty="0"/>
              <a:t>R-CNN</a:t>
            </a:r>
            <a:r>
              <a:rPr lang="ko-KR" altLang="en-US" dirty="0"/>
              <a:t>의 역사는 어떨지에 대해</a:t>
            </a:r>
            <a:r>
              <a:rPr lang="en-US" altLang="ko-KR" dirty="0"/>
              <a:t>, </a:t>
            </a:r>
            <a:r>
              <a:rPr lang="ko-KR" altLang="en-US" dirty="0"/>
              <a:t>그리고 왜 하필 이름이 </a:t>
            </a:r>
            <a:r>
              <a:rPr lang="en-US" altLang="ko-KR" dirty="0"/>
              <a:t>R-CNN</a:t>
            </a:r>
            <a:r>
              <a:rPr lang="ko-KR" altLang="en-US" dirty="0"/>
              <a:t>인지 </a:t>
            </a:r>
            <a:r>
              <a:rPr lang="ko-KR" altLang="en-US" dirty="0" err="1"/>
              <a:t>이런게</a:t>
            </a:r>
            <a:r>
              <a:rPr lang="ko-KR" altLang="en-US" dirty="0"/>
              <a:t> 궁금했었습니다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그리고 이 내용을 공부하는 과정에서 </a:t>
            </a:r>
            <a:r>
              <a:rPr lang="en-US" altLang="ko-KR" dirty="0"/>
              <a:t>faster R-CNN</a:t>
            </a:r>
            <a:r>
              <a:rPr lang="ko-KR" altLang="en-US" dirty="0"/>
              <a:t>에 대해 하나씩 이해할 수 있었기에 이와 같이 </a:t>
            </a:r>
            <a:r>
              <a:rPr lang="en-US" altLang="ko-KR" dirty="0"/>
              <a:t>Introduction Part</a:t>
            </a:r>
            <a:r>
              <a:rPr lang="ko-KR" altLang="en-US" dirty="0"/>
              <a:t>를 추가하였습니다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</a:t>
            </a:r>
            <a:r>
              <a:rPr lang="en-US" altLang="ko-KR" dirty="0"/>
              <a:t>, </a:t>
            </a:r>
            <a:r>
              <a:rPr lang="ko-KR" altLang="en-US" dirty="0"/>
              <a:t>이 </a:t>
            </a:r>
            <a:r>
              <a:rPr lang="en-US" altLang="ko-KR" dirty="0"/>
              <a:t>page</a:t>
            </a:r>
            <a:r>
              <a:rPr lang="ko-KR" altLang="en-US" dirty="0"/>
              <a:t>의 내용에 대해 소개를 해보자면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Image Classification</a:t>
            </a:r>
            <a:r>
              <a:rPr lang="ko-KR" altLang="en-US" dirty="0"/>
              <a:t>을 연구하는 과정에서 딥러닝 개념이 도입된 </a:t>
            </a:r>
            <a:r>
              <a:rPr lang="en-US" altLang="ko-KR" dirty="0"/>
              <a:t>Convolutional Neural Network, CNN</a:t>
            </a:r>
            <a:r>
              <a:rPr lang="ko-KR" altLang="en-US" dirty="0"/>
              <a:t>이 고안되었습니다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이후에는</a:t>
            </a:r>
            <a:r>
              <a:rPr lang="en-US" altLang="ko-KR" dirty="0"/>
              <a:t>, </a:t>
            </a:r>
            <a:r>
              <a:rPr lang="ko-KR" altLang="en-US" dirty="0"/>
              <a:t>단순히 해당 이미지를 </a:t>
            </a:r>
            <a:r>
              <a:rPr lang="en-US" altLang="ko-KR" dirty="0"/>
              <a:t>Classification</a:t>
            </a:r>
            <a:r>
              <a:rPr lang="ko-KR" altLang="en-US" dirty="0"/>
              <a:t>을 하는 것을 넘어서</a:t>
            </a:r>
            <a:r>
              <a:rPr lang="en-US" altLang="ko-KR" dirty="0"/>
              <a:t>, </a:t>
            </a:r>
            <a:r>
              <a:rPr lang="ko-KR" altLang="en-US" dirty="0"/>
              <a:t>그렇다면 그 물체가 이미지에서 어디에 있는지 파악을 하고 싶었고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그래서 고안된 것이 여러 물체에 대한 </a:t>
            </a:r>
            <a:r>
              <a:rPr lang="en-US" altLang="ko-KR" dirty="0"/>
              <a:t>Classification</a:t>
            </a:r>
            <a:r>
              <a:rPr lang="ko-KR" altLang="en-US" dirty="0"/>
              <a:t>과 </a:t>
            </a:r>
            <a:r>
              <a:rPr lang="en-US" altLang="ko-KR" dirty="0"/>
              <a:t>Localization</a:t>
            </a:r>
            <a:r>
              <a:rPr lang="ko-KR" altLang="en-US" dirty="0"/>
              <a:t>을 모두 할 수 있는 </a:t>
            </a:r>
            <a:r>
              <a:rPr lang="en-US" altLang="ko-KR" dirty="0"/>
              <a:t>Object Detecting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화면에서 보실 수 있듯이 </a:t>
            </a:r>
            <a:r>
              <a:rPr lang="en-US" altLang="ko-KR" dirty="0"/>
              <a:t>Object Detecting</a:t>
            </a:r>
            <a:r>
              <a:rPr lang="ko-KR" altLang="en-US" dirty="0"/>
              <a:t>은 크게 두 가지로 나뉠 수 있는데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저는 여기서 </a:t>
            </a:r>
            <a:r>
              <a:rPr lang="en-US" altLang="ko-KR" dirty="0"/>
              <a:t>two-stage detector</a:t>
            </a:r>
            <a:r>
              <a:rPr lang="ko-KR" altLang="en-US" dirty="0"/>
              <a:t>에 초점을 맞추었고</a:t>
            </a:r>
            <a:r>
              <a:rPr lang="en-US" altLang="ko-KR" dirty="0"/>
              <a:t>, two-stage detector</a:t>
            </a:r>
            <a:r>
              <a:rPr lang="ko-KR" altLang="en-US" dirty="0"/>
              <a:t>의 발달 과정을 보면 </a:t>
            </a:r>
            <a:r>
              <a:rPr lang="en-US" altLang="ko-KR" dirty="0"/>
              <a:t>RCNN</a:t>
            </a:r>
            <a:r>
              <a:rPr lang="ko-KR" altLang="en-US" dirty="0"/>
              <a:t>에서 </a:t>
            </a:r>
            <a:r>
              <a:rPr lang="en-US" altLang="ko-KR" dirty="0"/>
              <a:t>Fast RCNN, Faster RCNN</a:t>
            </a:r>
            <a:r>
              <a:rPr lang="ko-KR" altLang="en-US" dirty="0"/>
              <a:t>으로 발달한 것을 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292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따라서</a:t>
            </a:r>
            <a:r>
              <a:rPr lang="en-US" altLang="ko-KR" dirty="0"/>
              <a:t>, Faster</a:t>
            </a:r>
            <a:r>
              <a:rPr lang="ko-KR" altLang="en-US" dirty="0"/>
              <a:t> </a:t>
            </a:r>
            <a:r>
              <a:rPr lang="en-US" altLang="ko-KR" dirty="0"/>
              <a:t>R-CNN</a:t>
            </a:r>
            <a:r>
              <a:rPr lang="ko-KR" altLang="en-US" dirty="0"/>
              <a:t>에 대해 설명하기에 앞서</a:t>
            </a:r>
            <a:r>
              <a:rPr lang="en-US" altLang="ko-KR" dirty="0"/>
              <a:t>, </a:t>
            </a:r>
            <a:r>
              <a:rPr lang="ko-KR" altLang="en-US" dirty="0"/>
              <a:t>우선은 </a:t>
            </a:r>
            <a:r>
              <a:rPr lang="en-US" altLang="ko-KR" dirty="0"/>
              <a:t>R-CNN</a:t>
            </a:r>
            <a:r>
              <a:rPr lang="ko-KR" altLang="en-US" dirty="0"/>
              <a:t>에 대해 간단하게 살펴보자면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R-CNN</a:t>
            </a:r>
            <a:r>
              <a:rPr lang="ko-KR" altLang="en-US" dirty="0"/>
              <a:t>의 </a:t>
            </a:r>
            <a:r>
              <a:rPr lang="en-US" altLang="ko-KR" dirty="0"/>
              <a:t>R</a:t>
            </a:r>
            <a:r>
              <a:rPr lang="ko-KR" altLang="en-US" dirty="0"/>
              <a:t>은 </a:t>
            </a:r>
            <a:r>
              <a:rPr lang="en-US" altLang="ko-KR" dirty="0"/>
              <a:t>Region</a:t>
            </a:r>
            <a:r>
              <a:rPr lang="ko-KR" altLang="en-US" dirty="0"/>
              <a:t>으로</a:t>
            </a:r>
            <a:r>
              <a:rPr lang="en-US" altLang="ko-KR" dirty="0"/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Classification </a:t>
            </a:r>
            <a:r>
              <a:rPr lang="ko-KR" altLang="en-US" dirty="0"/>
              <a:t>및 </a:t>
            </a:r>
            <a:r>
              <a:rPr lang="en-US" altLang="ko-KR" dirty="0"/>
              <a:t>Localization</a:t>
            </a:r>
            <a:r>
              <a:rPr lang="ko-KR" altLang="en-US" dirty="0"/>
              <a:t>을 모두 진행하는 </a:t>
            </a:r>
            <a:r>
              <a:rPr lang="en-US" altLang="ko-KR" dirty="0"/>
              <a:t>Algorithm</a:t>
            </a:r>
            <a:r>
              <a:rPr lang="ko-KR" altLang="en-US" dirty="0"/>
              <a:t>임을 이름을 통해 엿볼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</a:t>
            </a:r>
            <a:r>
              <a:rPr lang="en-US" altLang="ko-KR" dirty="0"/>
              <a:t>, R-CNN</a:t>
            </a:r>
            <a:r>
              <a:rPr lang="ko-KR" altLang="en-US" dirty="0"/>
              <a:t>의 경우에는 </a:t>
            </a:r>
            <a:endParaRPr lang="en-US" altLang="ko-KR" dirty="0"/>
          </a:p>
          <a:p>
            <a:pPr marL="800100" lvl="1" indent="-34290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CPU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상에서 </a:t>
            </a:r>
            <a:r>
              <a:rPr lang="en-US" altLang="ko-KR" sz="1800" b="1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Selective Search</a:t>
            </a:r>
            <a:r>
              <a:rPr lang="en-US" altLang="ko-KR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Algorithm</a:t>
            </a:r>
            <a:r>
              <a:rPr lang="ko-KR" altLang="en-US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으로 약 </a:t>
            </a:r>
            <a:r>
              <a:rPr lang="en-US" altLang="ko-KR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2000</a:t>
            </a:r>
            <a:r>
              <a:rPr lang="ko-KR" altLang="en-US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개의 </a:t>
            </a:r>
            <a:r>
              <a:rPr lang="en-US" altLang="ko-KR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Region Proposal, </a:t>
            </a:r>
            <a:r>
              <a:rPr lang="ko-KR" altLang="en-US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즉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객체가 있을 법한 예상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범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위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대한 제안</a:t>
            </a:r>
            <a:r>
              <a:rPr lang="ko-KR" altLang="en-US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이</a:t>
            </a:r>
            <a:r>
              <a:rPr lang="en-US" altLang="ko-KR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이루어 집니다</a:t>
            </a:r>
            <a:r>
              <a:rPr lang="en-US" altLang="ko-KR" sz="18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800100" lvl="1" indent="-342900" algn="just" latinLnBrk="1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이후에는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제안된 영역을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모두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CNN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넣어서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Classification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진행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하는데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dirty="0"/>
              <a:t>이는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2,000</a:t>
            </a:r>
            <a:r>
              <a:rPr lang="ko-KR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개에 달하는 후보 이미지 각각에 대해서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convolution </a:t>
            </a:r>
            <a:r>
              <a:rPr lang="ko-KR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연산을 수행하게 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되어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비효율적이고 느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린 문제가 있습니다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______________________________________________________________________________________________________________________________________________</a:t>
            </a:r>
          </a:p>
          <a:p>
            <a:endParaRPr lang="en-US" altLang="ko-KR" sz="18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dirty="0"/>
              <a:t>따라서</a:t>
            </a:r>
            <a:r>
              <a:rPr lang="en-US" altLang="ko-KR" dirty="0"/>
              <a:t>, </a:t>
            </a:r>
            <a:r>
              <a:rPr lang="ko-KR" altLang="en-US" dirty="0"/>
              <a:t>보다 효율적인 </a:t>
            </a:r>
            <a:r>
              <a:rPr lang="en-US" altLang="ko-KR" dirty="0"/>
              <a:t>Object Detecting</a:t>
            </a:r>
            <a:r>
              <a:rPr lang="ko-KR" altLang="en-US" dirty="0"/>
              <a:t>연구가 진행되었고 그 결과로 </a:t>
            </a:r>
            <a:r>
              <a:rPr lang="en-US" altLang="ko-KR" dirty="0"/>
              <a:t>Convolution</a:t>
            </a:r>
            <a:r>
              <a:rPr lang="ko-KR" altLang="en-US" dirty="0"/>
              <a:t>연산을 한 번만 진행해도 되면서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Classification Layer</a:t>
            </a:r>
            <a:r>
              <a:rPr lang="ko-KR" altLang="en-US" dirty="0"/>
              <a:t>에 입력으로</a:t>
            </a:r>
            <a:r>
              <a:rPr lang="en-US" altLang="ko-KR" dirty="0"/>
              <a:t>,</a:t>
            </a:r>
            <a:r>
              <a:rPr lang="ko-KR" altLang="en-US" dirty="0"/>
              <a:t> 전체 이미지를 </a:t>
            </a:r>
            <a:r>
              <a:rPr lang="en-US" altLang="ko-KR" dirty="0"/>
              <a:t>CNN</a:t>
            </a:r>
            <a:r>
              <a:rPr lang="ko-KR" altLang="en-US" dirty="0"/>
              <a:t>하여 얻은 </a:t>
            </a:r>
            <a:r>
              <a:rPr lang="en-US" altLang="ko-KR" dirty="0"/>
              <a:t>Feature Map</a:t>
            </a:r>
            <a:r>
              <a:rPr lang="ko-KR" altLang="en-US" dirty="0"/>
              <a:t>과 </a:t>
            </a:r>
            <a:r>
              <a:rPr lang="en-US" altLang="ko-KR" dirty="0"/>
              <a:t>Region Proposal</a:t>
            </a:r>
            <a:r>
              <a:rPr lang="ko-KR" altLang="en-US" dirty="0"/>
              <a:t>을 한 번에 주는</a:t>
            </a:r>
            <a:endParaRPr lang="en-US" altLang="ko-KR" dirty="0"/>
          </a:p>
          <a:p>
            <a:r>
              <a:rPr lang="ko-KR" altLang="en-US" dirty="0"/>
              <a:t>새로운 </a:t>
            </a:r>
            <a:r>
              <a:rPr lang="en-US" altLang="ko-KR" dirty="0"/>
              <a:t>Architecture</a:t>
            </a:r>
            <a:r>
              <a:rPr lang="ko-KR" altLang="en-US" dirty="0"/>
              <a:t>를 고안하게 되었는데</a:t>
            </a:r>
            <a:r>
              <a:rPr lang="en-US" altLang="ko-KR" dirty="0"/>
              <a:t>, </a:t>
            </a:r>
            <a:r>
              <a:rPr lang="ko-KR" altLang="en-US" dirty="0"/>
              <a:t>그것이 바로 </a:t>
            </a:r>
            <a:r>
              <a:rPr lang="en-US" altLang="ko-KR" dirty="0"/>
              <a:t>Fast RNN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None/>
            </a:pPr>
            <a:r>
              <a:rPr lang="ko-KR" altLang="en-US" sz="1800" b="1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이를 통해 </a:t>
            </a:r>
            <a:r>
              <a:rPr lang="ko-KR" altLang="en-US" sz="1800" kern="100" spc="-5" dirty="0" err="1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연산량을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크게 줄일 수 있었다고 합니다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just" defTabSz="914400" rtl="0" eaLnBrk="1" fontAlgn="auto" latinLnBrk="1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맑은 고딕" panose="020B0503020000020004" pitchFamily="50" charset="-127"/>
              <a:buNone/>
              <a:tabLst/>
              <a:defRPr/>
            </a:pP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______________________________________________________________________________________________________________________________________________</a:t>
            </a:r>
            <a:endParaRPr lang="en-US" altLang="ko-KR" sz="1800" b="1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lvl="0" indent="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None/>
            </a:pPr>
            <a:endParaRPr lang="en-US" altLang="ko-KR" sz="18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dirty="0"/>
              <a:t>이와 같이</a:t>
            </a:r>
            <a:r>
              <a:rPr lang="en-US" altLang="ko-KR" sz="1800" dirty="0"/>
              <a:t>,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Fast R-CNN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에서는 </a:t>
            </a:r>
            <a:r>
              <a:rPr lang="ko-KR" altLang="en-US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연산량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단축을 통해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running time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단축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엔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성공하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였습니다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하지만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Region proposal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위해 사용한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Selective Search(SS)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 같은 알고리즘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CPU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기반으로 수행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되기에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Region Proposal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굉장히 느린 문제가 있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하나의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이미지당 기본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초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소요된다고 하니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Real-Time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적용하기에는 턱없이 부족한 수치라고 생각할 수 있습니다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8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2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따라서</a:t>
            </a:r>
            <a:r>
              <a:rPr lang="en-US" altLang="ko-KR" sz="2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Region Proposal</a:t>
            </a:r>
            <a:r>
              <a:rPr lang="ko-KR" altLang="en-US" sz="2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위한 모든 연산을 </a:t>
            </a:r>
            <a:r>
              <a:rPr lang="en-US" altLang="ko-KR" sz="2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GPU</a:t>
            </a:r>
            <a:r>
              <a:rPr lang="ko-KR" altLang="en-US" sz="2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상에서 수행할 수 있도록 </a:t>
            </a:r>
            <a:r>
              <a:rPr lang="en-US" altLang="ko-KR" sz="2800" b="1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Region Proposal Network, RPN</a:t>
            </a:r>
            <a:r>
              <a:rPr lang="ko-KR" altLang="en-US" sz="2800" b="1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</a:t>
            </a:r>
            <a:r>
              <a:rPr lang="ko-KR" altLang="ko-KR" sz="2800" b="1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라는 개념을 도입</a:t>
            </a:r>
            <a:r>
              <a:rPr lang="ko-KR" altLang="ko-KR" sz="2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해서</a:t>
            </a:r>
            <a:br>
              <a:rPr lang="en-US" altLang="ko-KR" sz="2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</a:br>
            <a:r>
              <a:rPr lang="ko-KR" altLang="en-US" sz="2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이를 통해 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Region Proposal</a:t>
            </a:r>
            <a:r>
              <a:rPr lang="ko-KR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걸리는 시간을 획기적으로 </a:t>
            </a:r>
            <a:r>
              <a:rPr lang="ko-KR" altLang="en-US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단축하였는데</a:t>
            </a:r>
            <a:r>
              <a:rPr lang="en-US" altLang="ko-KR" sz="2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  <a:r>
              <a:rPr lang="en-US" altLang="ko-KR" sz="2800" b="0" kern="100" spc="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2800" b="0" kern="100" spc="0" dirty="0">
                <a:solidFill>
                  <a:schemeClr val="tx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이것이 </a:t>
            </a:r>
            <a:r>
              <a:rPr lang="en-US" altLang="ko-KR" sz="2800" b="1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Faster R-CNN </a:t>
            </a:r>
            <a:r>
              <a:rPr lang="ko-KR" altLang="en-US" sz="2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입니다</a:t>
            </a:r>
            <a:r>
              <a:rPr lang="en-US" altLang="ko-KR" sz="2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altLang="ko-KR" sz="28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678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서론이 다소 길었지만</a:t>
            </a:r>
            <a:r>
              <a:rPr lang="en-US" altLang="ko-KR" dirty="0"/>
              <a:t>, </a:t>
            </a:r>
            <a:r>
              <a:rPr lang="ko-KR" altLang="en-US" dirty="0"/>
              <a:t>지금부터 본격적으로 </a:t>
            </a:r>
            <a:r>
              <a:rPr lang="en-US" altLang="ko-KR" dirty="0"/>
              <a:t>Faster R-CNN</a:t>
            </a:r>
            <a:r>
              <a:rPr lang="ko-KR" altLang="en-US" dirty="0"/>
              <a:t>에 대해 살펴보겠습니다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쉽게 이야기하면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화면에서 보실 수 있듯이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</a:p>
          <a:p>
            <a:r>
              <a:rPr lang="en-US" altLang="ko-KR" sz="1200" b="1" kern="100" spc="-5" dirty="0">
                <a:solidFill>
                  <a:srgbClr val="212529"/>
                </a:solidFill>
                <a:effectLst/>
                <a:highlight>
                  <a:srgbClr val="FFFF00"/>
                </a:highligh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Faster R-CNN</a:t>
            </a:r>
            <a:r>
              <a:rPr lang="en-US" altLang="ko-KR" sz="1200" b="1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=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 + Fast R-CNN	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이라고 볼 수 있겠습니다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2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그만큼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Faster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R-CNN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에서는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핵심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Idea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라고 할 수 있는데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통해 앞서 말씀드렸듯이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전체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Framework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GPU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상에서 한 번에 수행될 수 있게 되었고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이를 통해 한 이미지에 대해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Detecting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하는 데에 걸리는 시간이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0.2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초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즉 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5fps</a:t>
            </a: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될 정도로 크게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단축되</a:t>
            </a: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었다고 합니다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2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en-US" altLang="ko-KR" sz="12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그럼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RPN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어떤 것인지 좀 더 살펴보도록 하겠습니다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endParaRPr lang="en-US" altLang="ko-KR" sz="12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이미지에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CNN</a:t>
            </a:r>
            <a:r>
              <a:rPr lang="ko-KR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적용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하여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Feature Map</a:t>
            </a:r>
            <a:r>
              <a:rPr lang="ko-KR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뽑아내면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Feature Map</a:t>
            </a:r>
            <a:r>
              <a:rPr lang="ko-KR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만을 보고 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어떤 위치에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Object</a:t>
            </a:r>
            <a:r>
              <a:rPr lang="ko-KR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있는지 알아낼 수 있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기에</a:t>
            </a:r>
            <a:endParaRPr lang="en-US" altLang="ko-KR" sz="12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에서는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전체 이미지의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Feature Map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받고는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‘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어떠 어떠한 위치에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Object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있을 것 같은데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위치에 대해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Classification 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진행해 </a:t>
            </a:r>
            <a:r>
              <a:rPr lang="ko-KR" altLang="en-US" sz="1200" kern="100" spc="-5" dirty="0" err="1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볼래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?’</a:t>
            </a:r>
          </a:p>
          <a:p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이런 식으로 영역을 제안해주는 역할을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해줍니다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즉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RPN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통해서 사물의 위치가 감지가 되면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위치에 있는 사물이 어떤 사물인지 맞추는 방식으로 진행이 되기 때문에</a:t>
            </a:r>
            <a:endParaRPr lang="en-US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</a:t>
            </a: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Attention Mechanism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 유사하다고 </a:t>
            </a: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이해하실 수 있으며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단계에서는 그 물체가 어떤 물체인지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Classification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하는 것은 나중의 일이고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</a:p>
          <a:p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그저 일단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Object</a:t>
            </a:r>
            <a:r>
              <a:rPr lang="ko-KR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 위치하고 있을 법한 후보 영역들을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Feature Map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통해 </a:t>
            </a:r>
            <a:r>
              <a:rPr lang="ko-KR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얻어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내는 것 까지가 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</a:t>
            </a:r>
            <a:r>
              <a:rPr lang="ko-KR" altLang="en-US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역할입니다</a:t>
            </a:r>
            <a:r>
              <a:rPr lang="en-US" altLang="ko-KR" sz="12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en-US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그리고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후보 영역에 대한 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Classification</a:t>
            </a: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 화면에서 볼 수 있듯이 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Fast-RCNN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구조를 </a:t>
            </a: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그대로 </a:t>
            </a:r>
            <a:r>
              <a:rPr lang="ko-KR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가져와서 사용하였</a:t>
            </a:r>
            <a:r>
              <a:rPr lang="ko-KR" altLang="en-US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습니다</a:t>
            </a:r>
            <a:r>
              <a:rPr lang="en-US" altLang="ko-KR" sz="12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174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그렇다면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이러한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RPN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 어떠한 방식으로 동작할까요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?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다양한 형태의 사물을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Detecting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할 수 있도록 크기와 비율이 서로 다른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k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Anchor Box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정의하여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각각의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Anchor Box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Sliding Window 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방식으로 이동시키며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Feature Map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으로부터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intermediate layer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뽑고</a:t>
            </a:r>
            <a:endParaRPr lang="en-US" altLang="ko-KR" sz="18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각각의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intermediate layer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 대해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regression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Classification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진행합니다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여기서의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Classification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물체의 종류를 맞추지는 않고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그저 물체가 있는지 혹은 없는 지의 정보만을 파악한다는 것이 특징입니다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______________________________________________________________________________________________________________________________________________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8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또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본 논문에서는 </a:t>
            </a:r>
            <a:r>
              <a:rPr lang="ko-KR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정확한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Detecting</a:t>
            </a:r>
            <a:r>
              <a:rPr lang="ko-KR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위해 </a:t>
            </a:r>
            <a:r>
              <a:rPr lang="en-US" altLang="ko-KR" sz="1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</a:t>
            </a:r>
            <a:r>
              <a:rPr lang="ko-KR" altLang="en-US" sz="1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가지의 </a:t>
            </a:r>
            <a:r>
              <a:rPr lang="en-US" altLang="ko-KR" sz="1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Scale</a:t>
            </a:r>
            <a:r>
              <a:rPr lang="ko-KR" altLang="en-US" sz="1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 </a:t>
            </a:r>
            <a:r>
              <a:rPr lang="en-US" altLang="ko-KR" sz="1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</a:t>
            </a:r>
            <a:r>
              <a:rPr lang="ko-KR" altLang="en-US" sz="1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가지의 </a:t>
            </a:r>
            <a:r>
              <a:rPr lang="en-US" altLang="ko-KR" sz="1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Ratio</a:t>
            </a:r>
            <a:r>
              <a:rPr lang="ko-KR" altLang="en-US" sz="1800" b="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총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9</a:t>
            </a:r>
            <a:r>
              <a:rPr lang="ko-KR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 </a:t>
            </a:r>
            <a:r>
              <a:rPr lang="en-US" altLang="ko-KR" sz="1800" b="1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Anchor Box</a:t>
            </a:r>
            <a:r>
              <a:rPr lang="ko-KR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정의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하였습니다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1800" kern="100" spc="-5" dirty="0">
              <a:solidFill>
                <a:srgbClr val="212529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한편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논문에서는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anchor box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비율과 크기를 이렇게 한정 지었지만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크기들을 바탕으로 하여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regression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진행하기에 가지각색의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bounding box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그리는 것이 </a:t>
            </a:r>
            <a:r>
              <a:rPr lang="ko-KR" altLang="en-US" sz="1800" kern="100" spc="-5" dirty="0" err="1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가능해졌고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결과 우측 그림에서 처럼 다양한 사이즈로 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Bounding Box</a:t>
            </a:r>
            <a:r>
              <a:rPr lang="ko-KR" altLang="en-US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그리는 것이 </a:t>
            </a:r>
            <a:r>
              <a:rPr lang="ko-KR" altLang="en-US" sz="1800" kern="100" spc="-5" dirty="0" err="1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가능해졌습니다</a:t>
            </a:r>
            <a:r>
              <a:rPr lang="en-US" altLang="ko-KR" sz="1800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760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참고로</a:t>
            </a:r>
            <a:r>
              <a:rPr lang="en-US" altLang="ko-KR" dirty="0"/>
              <a:t>, Bounding Box Regression</a:t>
            </a:r>
            <a:r>
              <a:rPr lang="ko-KR" altLang="en-US" dirty="0"/>
              <a:t>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실제 </a:t>
            </a:r>
            <a:r>
              <a:rPr lang="en-US" altLang="ko-KR" dirty="0"/>
              <a:t>4</a:t>
            </a:r>
            <a:r>
              <a:rPr lang="ko-KR" altLang="en-US" dirty="0"/>
              <a:t>개의 </a:t>
            </a:r>
            <a:r>
              <a:rPr lang="en-US" altLang="ko-KR" dirty="0"/>
              <a:t>Ground Truth </a:t>
            </a:r>
            <a:r>
              <a:rPr lang="ko-KR" altLang="en-US" dirty="0"/>
              <a:t>좌표 값을 학습해서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Ground Truth</a:t>
            </a:r>
            <a:r>
              <a:rPr lang="ko-KR" altLang="en-US" dirty="0"/>
              <a:t>값과 예측된 </a:t>
            </a:r>
            <a:r>
              <a:rPr lang="en-US" altLang="ko-KR" dirty="0"/>
              <a:t>4</a:t>
            </a:r>
            <a:r>
              <a:rPr lang="ko-KR" altLang="en-US" dirty="0"/>
              <a:t>개의 좌표 값을 유사하게 맞추는 과정을 말합니다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715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RPN</a:t>
            </a:r>
            <a:r>
              <a:rPr lang="ko-KR" altLang="en-US" dirty="0"/>
              <a:t>을 통해 </a:t>
            </a:r>
            <a:r>
              <a:rPr lang="en-US" altLang="ko-KR" dirty="0"/>
              <a:t>Region</a:t>
            </a:r>
            <a:r>
              <a:rPr lang="ko-KR" altLang="en-US" dirty="0"/>
              <a:t>을 제안 받았다면</a:t>
            </a:r>
            <a:r>
              <a:rPr lang="en-US" altLang="ko-KR" dirty="0"/>
              <a:t>, </a:t>
            </a:r>
            <a:r>
              <a:rPr lang="ko-KR" altLang="en-US" dirty="0"/>
              <a:t>그 </a:t>
            </a:r>
            <a:r>
              <a:rPr lang="en-US" altLang="ko-KR" dirty="0"/>
              <a:t>Region</a:t>
            </a:r>
            <a:r>
              <a:rPr lang="ko-KR" altLang="en-US" dirty="0"/>
              <a:t>과 </a:t>
            </a:r>
            <a:r>
              <a:rPr lang="en-US" altLang="ko-KR" dirty="0"/>
              <a:t>Ground Truth Region</a:t>
            </a:r>
            <a:r>
              <a:rPr lang="ko-KR" altLang="en-US" dirty="0"/>
              <a:t>을 비교하면서 성능을 평가할 수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 과정은 </a:t>
            </a:r>
            <a:r>
              <a:rPr lang="en-US" altLang="ko-KR" dirty="0" err="1"/>
              <a:t>IoU</a:t>
            </a:r>
            <a:r>
              <a:rPr lang="en-US" altLang="ko-KR" dirty="0"/>
              <a:t> </a:t>
            </a:r>
            <a:r>
              <a:rPr lang="ko-KR" altLang="en-US" dirty="0"/>
              <a:t>계산을 통해 진행되며</a:t>
            </a:r>
            <a:endParaRPr lang="en-US" altLang="ko-KR" dirty="0"/>
          </a:p>
          <a:p>
            <a:r>
              <a:rPr lang="ko-KR" altLang="en-US" dirty="0"/>
              <a:t>말 그대로</a:t>
            </a:r>
            <a:r>
              <a:rPr lang="en-US" altLang="ko-KR" dirty="0"/>
              <a:t>, Intersection over</a:t>
            </a:r>
            <a:r>
              <a:rPr lang="ko-KR" altLang="en-US" dirty="0"/>
              <a:t> </a:t>
            </a:r>
            <a:r>
              <a:rPr lang="en-US" altLang="ko-KR" dirty="0"/>
              <a:t>Union. </a:t>
            </a:r>
            <a:r>
              <a:rPr lang="ko-KR" altLang="en-US" dirty="0"/>
              <a:t>합집합 분에 교집합을 계산하는 것으로</a:t>
            </a:r>
            <a:r>
              <a:rPr lang="en-US" altLang="ko-KR" dirty="0"/>
              <a:t>, </a:t>
            </a:r>
            <a:r>
              <a:rPr lang="ko-KR" altLang="en-US" dirty="0"/>
              <a:t>두 </a:t>
            </a:r>
            <a:r>
              <a:rPr lang="ko-KR" altLang="en-US" dirty="0" err="1"/>
              <a:t>바운딩</a:t>
            </a:r>
            <a:r>
              <a:rPr lang="ko-KR" altLang="en-US" dirty="0"/>
              <a:t> 박스가 겹치는 비율을 파악하는 것인데</a:t>
            </a:r>
            <a:r>
              <a:rPr lang="en-US" altLang="ko-KR" dirty="0"/>
              <a:t>,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본 논문에서는 </a:t>
            </a:r>
            <a:endParaRPr lang="en-US" altLang="ko-KR" b="0" dirty="0">
              <a:solidFill>
                <a:srgbClr val="6A9955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altLang="ko-K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IoU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가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70%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이상이면 모두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로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Labeling,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혹은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70%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가 넘지 않더라도 어떠한 값이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Ground Truth Box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와 최대 </a:t>
            </a:r>
            <a:r>
              <a:rPr lang="en-US" altLang="ko-K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IoU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를 가진다면 그 값을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로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Labeling</a:t>
            </a:r>
            <a:endParaRPr lang="ko-KR" alt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altLang="ko-K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IoU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가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30%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보다 작으면 모두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으로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Labeling</a:t>
            </a:r>
            <a:endParaRPr lang="ko-KR" alt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altLang="ko-K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IoU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가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30%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와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70%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사이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또 그 값이 최대 </a:t>
            </a:r>
            <a:r>
              <a:rPr lang="en-US" altLang="ko-KR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IoU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값이 아니라면 모두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-1</a:t>
            </a:r>
            <a:r>
              <a:rPr lang="ko-KR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로 </a:t>
            </a: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Labeling (Default Label)</a:t>
            </a:r>
            <a:endParaRPr lang="ko-KR" alt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ko-KR" alt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      1 = object(Positive)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      0 = background(Ignore)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     -1 = Negative</a:t>
            </a:r>
            <a:endParaRPr lang="en-US" altLang="ko-K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566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800" b="1" dirty="0"/>
                  <a:t>[Loss Function Explanation]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dirty="0"/>
                  <a:t>한편</a:t>
                </a:r>
                <a:r>
                  <a:rPr lang="en-US" altLang="ko-KR" sz="1800" dirty="0"/>
                  <a:t>, </a:t>
                </a:r>
                <a:r>
                  <a:rPr lang="ko-KR" altLang="en-US" sz="1800" dirty="0"/>
                  <a:t>본 논문에서의 </a:t>
                </a:r>
                <a:r>
                  <a:rPr lang="en-US" altLang="ko-KR" sz="1800" dirty="0"/>
                  <a:t>Loss Function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 err="1"/>
                  <a:t>IoU</a:t>
                </a:r>
                <a:r>
                  <a:rPr lang="ko-KR" altLang="en-US" sz="1800" dirty="0"/>
                  <a:t>에 기반하고 있습니다</a:t>
                </a:r>
                <a:r>
                  <a:rPr lang="en-US" altLang="ko-KR" sz="1800" dirty="0"/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sz="1800" dirty="0"/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i="1" strike="sngStrike" dirty="0"/>
                  <a:t>각각의 </a:t>
                </a:r>
                <a:r>
                  <a:rPr lang="en-US" altLang="ko-KR" sz="1800" i="1" strike="sngStrike" dirty="0"/>
                  <a:t>Loss</a:t>
                </a:r>
                <a:r>
                  <a:rPr lang="ko-KR" altLang="en-US" sz="1800" i="1" strike="sngStrike" dirty="0"/>
                  <a:t>는 </a:t>
                </a:r>
                <a:r>
                  <a:rPr lang="en-US" altLang="ko-KR" sz="1800" i="1" strike="sngStrike" dirty="0" err="1"/>
                  <a:t>Crossentropy</a:t>
                </a:r>
                <a:r>
                  <a:rPr lang="ko-KR" altLang="en-US" sz="1800" i="1" strike="sngStrike" dirty="0"/>
                  <a:t>를 이용하였다</a:t>
                </a:r>
                <a:r>
                  <a:rPr lang="en-US" altLang="ko-KR" sz="1800" i="1" strike="sngStrike" dirty="0"/>
                  <a:t>.</a:t>
                </a:r>
                <a:endParaRPr lang="en-US" altLang="ko-KR" sz="1800" i="0" strike="sngStrike" kern="1200" dirty="0"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sz="1800" i="1" kern="100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여기서</a:t>
                </a:r>
                <a:r>
                  <a:rPr lang="en-US" altLang="ko-KR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ko-KR" altLang="ko-KR" sz="1800" i="1" kern="100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ko-KR" sz="1800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ko-KR" sz="1800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ko-KR" sz="1800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  <m:r>
                      <a:rPr lang="en-US" altLang="ko-KR" sz="1800" b="0" i="0" kern="100" smtClean="0">
                        <a:effectLst/>
                        <a:latin typeface="Cambria Math" panose="020405030504060302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ko-KR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ko-KR" altLang="en-US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은 정답 레이블이고</a:t>
                </a:r>
                <a:r>
                  <a:rPr lang="en-US" altLang="ko-KR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</a:t>
                </a: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ko-KR" altLang="ko-KR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ko-KR" sz="1800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1800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altLang="ko-KR" sz="1800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en-US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은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tx ty </a:t>
                </a:r>
                <a:r>
                  <a:rPr lang="en-US" altLang="ko-KR" sz="1800" kern="100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tw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800" kern="100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th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로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Ground Truth</a:t>
                </a:r>
                <a:r>
                  <a:rPr lang="en-US" altLang="ko-KR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Bounding Box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정보를 가지는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tuple data</a:t>
                </a:r>
                <a:r>
                  <a:rPr lang="en-US" altLang="ko-KR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en-US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입니다</a:t>
                </a:r>
                <a:r>
                  <a:rPr lang="en-US" altLang="ko-KR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  <a:endParaRPr lang="en-US" altLang="ko-KR" sz="1800" i="1" kern="100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sz="1800" i="1" kern="100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앞서 말씀드렸듯이 해당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Anchor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가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positive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면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1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을 부여하는 식인데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이렇게 함으로써</a:t>
                </a:r>
                <a:endParaRPr lang="en-US" altLang="ko-KR" sz="1800" i="0" strike="noStrike" kern="1200" dirty="0"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800" i="0" strike="noStrike" kern="1200" dirty="0" err="1">
                    <a:effectLst/>
                    <a:latin typeface="+mn-lt"/>
                    <a:ea typeface="+mn-ea"/>
                    <a:cs typeface="+mn-cs"/>
                  </a:rPr>
                  <a:t>IoU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가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negative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도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positive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도 아닌 의미가 없는 경우라면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, 0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을 부여해서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식의 하단부가 아예 식에 반영되지 않도록 하였습니다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이렇게 함으로써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해당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Anchor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에 물체가 존재하거나 존재하지 않을 가능성이 큰 경우에만 그 물체의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Bounding Box 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좌표를 찾도록 하여 더욱 효율적인 학습이 되도록 하였다고 주장하였습니다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. </a:t>
                </a:r>
                <a:endParaRPr lang="en-US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endParaRPr lang="ko-KR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algn="l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한 가지 특이했던 점은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, </a:t>
                </a:r>
                <a:endParaRPr lang="ko-KR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algn="l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RPN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에서는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모든 앵커에 대해 전부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Loss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를 계산하지 않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았다는 점입니다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</a:p>
              <a:p>
                <a:pPr algn="l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Positive Anchor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와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Negative Anchor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비율이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1 : 1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이 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되도록 랜덤하게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256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개의 앵커만 </a:t>
                </a:r>
                <a:r>
                  <a:rPr lang="ko-KR" altLang="ko-KR" sz="1800" kern="100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샘플링</a:t>
                </a:r>
                <a:r>
                  <a:rPr lang="ko-KR" altLang="en-US" sz="1800" kern="100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하여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Loss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를 계산하고 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학습을 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진행시켰다고 합니다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ClrTx/>
                  <a:buSzTx/>
                  <a:buFont typeface="맑은 고딕" panose="020B0503020000020004" pitchFamily="50" charset="-127"/>
                  <a:buNone/>
                  <a:tabLst/>
                  <a:defRPr/>
                </a:pPr>
                <a:r>
                  <a:rPr lang="en-US" altLang="ko-KR" sz="1800" kern="100" spc="-5" dirty="0">
                    <a:solidFill>
                      <a:srgbClr val="212529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______________________________________________________________________________________________________________________________________________</a:t>
                </a:r>
                <a:endParaRPr lang="en-US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endParaRPr lang="en-US" altLang="ko-KR" sz="1800" b="1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r>
                  <a:rPr lang="en-US" altLang="ko-KR" sz="1800" b="1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[Bounding Box Regression Equation – Explanation]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한편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,</a:t>
                </a: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Bounding Box Regression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을 위해서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R-CNN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논문에서 제안된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Parameterization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을 그대로 이용했다고 합니다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따라서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, 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이와 같은 방법으로 예측된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Bounding Box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x, y, w, h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좌표를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ground truth coordinate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 가깝게 맞추었다고 주장하고 있었습니다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  <a:endParaRPr lang="ko-KR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endParaRPr>
              </a:p>
            </p:txBody>
          </p:sp>
        </mc:Choice>
        <mc:Fallback xmlns="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800" b="1" dirty="0"/>
                  <a:t>[Loss Function Explanation]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dirty="0"/>
                  <a:t>한편</a:t>
                </a:r>
                <a:r>
                  <a:rPr lang="en-US" altLang="ko-KR" sz="1800" dirty="0"/>
                  <a:t>, </a:t>
                </a:r>
                <a:r>
                  <a:rPr lang="ko-KR" altLang="en-US" sz="1800" dirty="0"/>
                  <a:t>본 논문에서의 </a:t>
                </a:r>
                <a:r>
                  <a:rPr lang="en-US" altLang="ko-KR" sz="1800" dirty="0"/>
                  <a:t>Loss Function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 err="1"/>
                  <a:t>IoU</a:t>
                </a:r>
                <a:r>
                  <a:rPr lang="ko-KR" altLang="en-US" sz="1800" dirty="0"/>
                  <a:t>에 기반하고 있습니다</a:t>
                </a:r>
                <a:r>
                  <a:rPr lang="en-US" altLang="ko-KR" sz="1800" dirty="0"/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sz="1800" dirty="0"/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i="1" strike="sngStrike" dirty="0"/>
                  <a:t>각각의 </a:t>
                </a:r>
                <a:r>
                  <a:rPr lang="en-US" altLang="ko-KR" sz="1800" i="1" strike="sngStrike" dirty="0"/>
                  <a:t>Loss</a:t>
                </a:r>
                <a:r>
                  <a:rPr lang="ko-KR" altLang="en-US" sz="1800" i="1" strike="sngStrike" dirty="0"/>
                  <a:t>는 </a:t>
                </a:r>
                <a:r>
                  <a:rPr lang="en-US" altLang="ko-KR" sz="1800" i="1" strike="sngStrike" dirty="0" err="1"/>
                  <a:t>Crossentropy</a:t>
                </a:r>
                <a:r>
                  <a:rPr lang="ko-KR" altLang="en-US" sz="1800" i="1" strike="sngStrike" dirty="0"/>
                  <a:t>를 이용하였다</a:t>
                </a:r>
                <a:r>
                  <a:rPr lang="en-US" altLang="ko-KR" sz="1800" i="1" strike="sngStrike" dirty="0"/>
                  <a:t>.</a:t>
                </a:r>
                <a:endParaRPr lang="en-US" altLang="ko-KR" sz="1800" i="0" strike="sngStrike" kern="1200" dirty="0"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sz="1800" i="1" kern="100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여기서</a:t>
                </a:r>
                <a:r>
                  <a:rPr lang="en-US" altLang="ko-KR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800" i="0" kern="100">
                    <a:effectLst/>
                    <a:latin typeface="Cambria Math" panose="02040503050406030204" pitchFamily="18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𝑝</a:t>
                </a:r>
                <a:r>
                  <a:rPr lang="ko-KR" altLang="ko-KR" sz="1800" i="0" kern="100">
                    <a:effectLst/>
                    <a:latin typeface="Cambria Math" panose="02040503050406030204" pitchFamily="18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_</a:t>
                </a:r>
                <a:r>
                  <a:rPr lang="en-US" altLang="ko-KR" sz="1800" i="0" kern="100">
                    <a:effectLst/>
                    <a:latin typeface="Cambria Math" panose="02040503050406030204" pitchFamily="18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𝑖^∗</a:t>
                </a:r>
                <a:r>
                  <a:rPr lang="en-US" altLang="ko-KR" sz="1800" b="0" i="0" kern="100">
                    <a:effectLst/>
                    <a:latin typeface="Cambria Math" panose="02040503050406030204" pitchFamily="18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 </a:t>
                </a:r>
                <a:r>
                  <a:rPr lang="en-US" altLang="ko-KR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ko-KR" altLang="en-US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은 정답 레이블이고</a:t>
                </a:r>
                <a:r>
                  <a:rPr lang="en-US" altLang="ko-KR" sz="1800" i="1" kern="100" dirty="0"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,</a:t>
                </a: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r>
                  <a:rPr lang="en-US" altLang="ko-KR" sz="1800" i="0" kern="100">
                    <a:effectLst/>
                    <a:latin typeface="Cambria Math" panose="02040503050406030204" pitchFamily="18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𝑡</a:t>
                </a:r>
                <a:r>
                  <a:rPr lang="ko-KR" altLang="ko-KR" sz="1800" i="0" kern="100">
                    <a:effectLst/>
                    <a:latin typeface="Cambria Math" panose="02040503050406030204" pitchFamily="18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_</a:t>
                </a:r>
                <a:r>
                  <a:rPr lang="en-US" altLang="ko-KR" sz="1800" i="0" kern="100">
                    <a:effectLst/>
                    <a:latin typeface="Cambria Math" panose="02040503050406030204" pitchFamily="18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𝑖^∗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en-US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은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tx ty </a:t>
                </a:r>
                <a:r>
                  <a:rPr lang="en-US" altLang="ko-KR" sz="1800" kern="100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tw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800" kern="100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th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로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Ground Truth</a:t>
                </a:r>
                <a:r>
                  <a:rPr lang="en-US" altLang="ko-KR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Bounding Box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정보를 가지는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tuple data</a:t>
                </a:r>
                <a:r>
                  <a:rPr lang="en-US" altLang="ko-KR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en-US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입니다</a:t>
                </a:r>
                <a:r>
                  <a:rPr lang="en-US" altLang="ko-KR" sz="1800" kern="100" baseline="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  <a:endParaRPr lang="en-US" altLang="ko-KR" sz="1800" i="1" kern="100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sz="1800" i="1" kern="100" dirty="0">
                  <a:effectLst/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앞서 말씀드렸듯이 해당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Anchor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가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positive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면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1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을 부여하는 식인데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이렇게 함으로써</a:t>
                </a:r>
                <a:endParaRPr lang="en-US" altLang="ko-KR" sz="1800" i="0" strike="noStrike" kern="1200" dirty="0"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800" i="0" strike="noStrike" kern="1200" dirty="0" err="1">
                    <a:effectLst/>
                    <a:latin typeface="+mn-lt"/>
                    <a:ea typeface="+mn-ea"/>
                    <a:cs typeface="+mn-cs"/>
                  </a:rPr>
                  <a:t>IoU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가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negative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도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positive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도 아닌 의미가 없는 경우라면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, 0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을 부여해서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식의 하단부가 아예 식에 반영되지 않도록 하였습니다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이렇게 함으로써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해당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Anchor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에 물체가 존재하거나 존재하지 않을 가능성이 큰 경우에만 그 물체의 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Bounding Box </a:t>
                </a:r>
                <a:r>
                  <a:rPr lang="ko-KR" altLang="en-US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좌표를 찾도록 하여 더욱 효율적인 학습이 되도록 하였다고 주장하였습니다</a:t>
                </a:r>
                <a:r>
                  <a:rPr lang="en-US" altLang="ko-KR" sz="1800" i="0" strike="noStrike" kern="1200" dirty="0">
                    <a:effectLst/>
                    <a:latin typeface="+mn-lt"/>
                    <a:ea typeface="+mn-ea"/>
                    <a:cs typeface="+mn-cs"/>
                  </a:rPr>
                  <a:t>. </a:t>
                </a:r>
                <a:endParaRPr lang="en-US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endParaRPr lang="ko-KR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algn="l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한 가지 특이했던 점은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, </a:t>
                </a:r>
                <a:endParaRPr lang="ko-KR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algn="l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RPN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에서는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모든 앵커에 대해 전부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Loss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를 계산하지 않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았다는 점입니다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</a:p>
              <a:p>
                <a:pPr algn="l" latinLnBrk="1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Positive Anchor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와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Negative Anchor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비율이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1 : 1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이 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되도록 랜덤하게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256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개의 앵커만 </a:t>
                </a:r>
                <a:r>
                  <a:rPr lang="ko-KR" altLang="ko-KR" sz="1800" kern="100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샘플링</a:t>
                </a:r>
                <a:r>
                  <a:rPr lang="ko-KR" altLang="en-US" sz="1800" kern="100" dirty="0" err="1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하여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Loss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를 계산하고 </a:t>
                </a:r>
                <a:r>
                  <a:rPr lang="ko-KR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학습을 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진행시켰다고 합니다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  <a:buClrTx/>
                  <a:buSzTx/>
                  <a:buFont typeface="맑은 고딕" panose="020B0503020000020004" pitchFamily="50" charset="-127"/>
                  <a:buNone/>
                  <a:tabLst/>
                  <a:defRPr/>
                </a:pPr>
                <a:r>
                  <a:rPr lang="en-US" altLang="ko-KR" sz="1800" kern="100" spc="-5" dirty="0">
                    <a:solidFill>
                      <a:srgbClr val="212529"/>
                    </a:solidFill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______________________________________________________________________________________________________________________________________________</a:t>
                </a:r>
                <a:endParaRPr lang="en-US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endParaRPr lang="en-US" altLang="ko-KR" sz="1800" b="1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r>
                  <a:rPr lang="en-US" altLang="ko-KR" sz="1800" b="1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[Bounding Box Regression Equation – Explanation]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한편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,</a:t>
                </a: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Bounding Box Regression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을 위해서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R-CNN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논문에서 제안된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Parameterization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을 그대로 이용했다고 합니다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</a:p>
              <a:p>
                <a:pPr marL="0" lvl="0" indent="0" algn="l" latinLnBrk="1">
                  <a:lnSpc>
                    <a:spcPct val="107000"/>
                  </a:lnSpc>
                  <a:spcAft>
                    <a:spcPts val="800"/>
                  </a:spcAft>
                  <a:buFont typeface="맑은 고딕" panose="020B0503020000020004" pitchFamily="50" charset="-127"/>
                  <a:buNone/>
                </a:pP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따라서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, 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이와 같은 방법으로 예측된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Bounding Box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x, y, w, h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의 좌표를 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ground truth coordinate</a:t>
                </a:r>
                <a:r>
                  <a:rPr lang="ko-KR" altLang="en-US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에 가깝게 맞추었다고 주장하고 있었습니다</a:t>
                </a:r>
                <a:r>
                  <a:rPr lang="en-US" altLang="ko-KR" sz="1800" kern="100" dirty="0">
                    <a:effectLst/>
                    <a:latin typeface="맑은 고딕" panose="020B0503020000020004" pitchFamily="50" charset="-127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.</a:t>
                </a:r>
                <a:endParaRPr lang="ko-KR" altLang="ko-KR" sz="1800" kern="100" dirty="0"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endParaRPr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A33153-BBCF-44B3-971E-0C3ED68EC11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368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230AEE-3657-01F4-F801-56BD04E9A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B7B6EB-28E3-9B22-047E-5757C4C908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AB41A2-2284-53D0-A7F7-715F96BE9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3ADD88-BDB8-221A-3826-2C7CA8EE4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8E6F9A-48C0-86A4-5E29-8DF0AE1E0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29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27D82-99CA-26E1-DA79-E61F9C60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5B50F6-C7F3-DA80-D97C-14EA4B04B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3DB374-1B7C-E59A-776D-B7EF3F9DD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54204F-9DA8-81C0-E26E-C2E789BBF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50742B-3EE5-0ACF-31BD-B8EE773FD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2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55C2B7-0163-260E-A136-BF85F945B0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CA8E61-E6C2-76A8-1944-F0AAA0E73C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69F17A-CE7A-827E-9F5C-CCDBB185B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052FF1-91B5-71CE-7E62-683F19E7D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964279-FBD7-0E19-E26D-0C78FC794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54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7745CC-475C-6882-F994-1B57C04BF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1CC39C-B473-5AAB-ECFF-5C65E32EA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9B0672-4117-FB22-C808-74D3FC4B9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4A310-C409-C356-D978-E576031EF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490314-20C8-E59A-A037-06A84DBA1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73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0DCB4-DD28-5606-6B8A-D309A51B6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98A8BD-3A12-D0E6-A1D6-6A73319B3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21F695-ACCD-95E5-C4FE-2895FFF72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FFE025-9CEB-4533-C7DB-19244CDB4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F99826-16A8-EF4A-DC32-530610371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250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3A2C13-F0A6-5618-7DF1-050C97FFE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B4CE8A-2A06-1518-67CD-87E92EB29C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F47EF4-CD1A-24CF-30D7-27AA0B055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558969-9181-32E4-E361-B1E9115B9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E05162-6EE6-4A8B-D90B-37F912EDB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1A09F5-0432-82E3-779F-31E09826D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335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5521F-AC1A-1113-7798-3980AC918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2ED149-CBC6-5C77-8FAB-1BE9F4CA5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00AA5C-11A2-0B83-C8A2-FFFBE53A2B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E640FE-7599-5F83-752E-70AC751948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FF867C0-B7A8-E3EB-881E-C9F64012AE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A79DCD-9FB5-2E7F-D443-743D10BC6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B814E00-2816-E067-3809-FB8233A07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5ADA1F9-3DD1-9A22-38FE-AAA549660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881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0D5C4D-970B-FDA5-6A0F-65168EE08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02604A-6923-3C9B-36DA-FB1D59274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65EEE1-B40D-CAF2-2359-EC1B27C52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745E141-EEFE-38FB-EE9D-73D1D4AC3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834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B2AE055-58AE-FC69-4BC6-210AC89A9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34C36B7-96A5-ED55-AD54-FFFAEF80D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7CFA36-195E-E66A-27D7-88C260972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110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EDD108-AC6F-AEC2-8C59-B76EAF6DB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640F7D-9AF2-FA79-55D0-124745541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B1FD47-DE71-A1F3-A41B-A7141266B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C029A3-66F9-A136-A185-7CEDBABBF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6F4FA3-16B4-D2DB-CF5B-AB902ECAC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DF2EEB-9876-7BB5-C50C-2051D6811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221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C78AD2-712C-877A-7FBD-ECA0F9D1F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D8AD85B-321C-B3F1-1627-6B5BCBFAB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D0303B-E921-20B2-942E-016130306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20F15F-261A-5596-0305-6A9F0C9D1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F69C9D-5F18-C61D-3A4F-6A62C402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036097-ABD8-DFF9-EBE9-C6E1E37A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271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4B84ACF-BB97-FD4B-4DC5-3C917FFC4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CB73C1-0594-46CC-ED11-59A065F50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A02267-29A8-FB2D-4631-78F333557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1CA5E1-3778-4D98-8640-7878AE112758}" type="datetimeFigureOut">
              <a:rPr lang="ko-KR" altLang="en-US" smtClean="0"/>
              <a:t>2022-07-06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DECA9F-EEBC-38EC-EF39-307072639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97F795-416D-A521-88A3-A50EDB7E20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CDFF0-CD54-4E32-8A60-B01C37C2DC0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643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.naver.com/koreadeep/222661706323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blog.naver.com/kimsamuel351/222740515349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watch?v=HmJWvwIpW5g&amp;ab_channel=%EB%94%A5%EB%9F%AC%EB%8B%9D%EB%85%BC%EB%AC%B8%EC%9D%BD%EA%B8%B0%EB%AA%A8%EC%9E%84" TargetMode="External"/><Relationship Id="rId5" Type="http://schemas.openxmlformats.org/officeDocument/2006/relationships/hyperlink" Target="https://www.youtube.com/watch?v=kcPAGIgBGRs&amp;ab_channel=JinWonLee" TargetMode="External"/><Relationship Id="rId4" Type="http://schemas.openxmlformats.org/officeDocument/2006/relationships/hyperlink" Target="https://www.youtube.com/watch?v=46SjJbUcO-c" TargetMode="External"/><Relationship Id="rId9" Type="http://schemas.openxmlformats.org/officeDocument/2006/relationships/hyperlink" Target="https://foxtrotin.tistory.com/434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1BC73AE0-04C8-BB3D-DCD2-1388CD965D01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AC4C3A43-97C2-C4BD-BB97-EC809B59A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050" y="2035303"/>
            <a:ext cx="11131899" cy="1272323"/>
          </a:xfrm>
        </p:spPr>
        <p:txBody>
          <a:bodyPr>
            <a:normAutofit/>
          </a:bodyPr>
          <a:lstStyle/>
          <a:p>
            <a:pPr algn="ctr"/>
            <a:r>
              <a:rPr lang="en-US" altLang="ko-KR" sz="2300" b="1" dirty="0"/>
              <a:t>Faster R-CNN Real-Time Object Detection with Region Proposal Networks</a:t>
            </a:r>
            <a:br>
              <a:rPr lang="en-US" altLang="ko-KR" sz="2300" b="1" dirty="0"/>
            </a:br>
            <a:endParaRPr lang="ko-KR" altLang="en-US" sz="2300" b="1" dirty="0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B89C5F17-F76E-DCD7-F77F-92B66CCA3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62505"/>
            <a:ext cx="9144000" cy="582594"/>
          </a:xfrm>
        </p:spPr>
        <p:txBody>
          <a:bodyPr>
            <a:normAutofit lnSpcReduction="10000"/>
          </a:bodyPr>
          <a:lstStyle/>
          <a:p>
            <a:endParaRPr lang="en-US" altLang="ko-KR" sz="1400" b="1" dirty="0"/>
          </a:p>
          <a:p>
            <a:r>
              <a:rPr lang="ko-KR" altLang="en-US" sz="1400" b="1" dirty="0"/>
              <a:t>홍 세 현 </a:t>
            </a:r>
            <a:r>
              <a:rPr lang="en-US" altLang="ko-KR" sz="1400" b="1" dirty="0"/>
              <a:t>Hong Sehyun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3D28D36-AC61-E290-FFCC-DB7AA869C750}"/>
              </a:ext>
            </a:extLst>
          </p:cNvPr>
          <p:cNvSpPr/>
          <p:nvPr/>
        </p:nvSpPr>
        <p:spPr>
          <a:xfrm>
            <a:off x="1435100" y="3867786"/>
            <a:ext cx="9232900" cy="419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97251F2-3B35-6406-541C-91B4580AE0A0}"/>
              </a:ext>
            </a:extLst>
          </p:cNvPr>
          <p:cNvCxnSpPr/>
          <p:nvPr/>
        </p:nvCxnSpPr>
        <p:spPr>
          <a:xfrm>
            <a:off x="927100" y="3149600"/>
            <a:ext cx="10337800" cy="0"/>
          </a:xfrm>
          <a:prstGeom prst="line">
            <a:avLst/>
          </a:prstGeom>
          <a:ln w="38100">
            <a:solidFill>
              <a:srgbClr val="144E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부제목 2">
                <a:extLst>
                  <a:ext uri="{FF2B5EF4-FFF2-40B4-BE49-F238E27FC236}">
                    <a16:creationId xmlns:a16="http://schemas.microsoft.com/office/drawing/2014/main" id="{517A594A-1729-BA95-7D2A-BE9EB86672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4000" y="3307626"/>
                <a:ext cx="9144000" cy="801547"/>
              </a:xfrm>
              <a:prstGeom prst="rect">
                <a:avLst/>
              </a:prstGeom>
            </p:spPr>
            <p:txBody>
              <a:bodyPr vert="horz" lIns="0" tIns="45720" rIns="0" bIns="45720" rtlCol="0">
                <a:normAutofit/>
              </a:bodyPr>
              <a:lstStyle>
                <a:lvl1pPr marL="0" indent="0" algn="ctr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82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400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400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  <m:sup>
                        <m:r>
                          <a:rPr lang="en-US" altLang="ko-KR" sz="1400" b="1" i="1" dirty="0" smtClean="0">
                            <a:latin typeface="Cambria Math" panose="02040503050406030204" pitchFamily="18" charset="0"/>
                          </a:rPr>
                          <m:t>𝒔𝒕</m:t>
                        </m:r>
                      </m:sup>
                    </m:sSup>
                  </m:oMath>
                </a14:m>
                <a:r>
                  <a:rPr lang="en-US" altLang="ko-KR" sz="1400" b="1" dirty="0"/>
                  <a:t> Paper Study     </a:t>
                </a:r>
                <a:r>
                  <a:rPr lang="en-US" altLang="ko-KR" sz="1400" b="1"/>
                  <a:t>|     2022.07.06 </a:t>
                </a:r>
                <a:r>
                  <a:rPr lang="en-US" altLang="ko-KR" sz="1400" b="1" dirty="0"/>
                  <a:t>Wed.</a:t>
                </a:r>
                <a:endParaRPr lang="ko-KR" altLang="en-US" sz="700" b="1" dirty="0"/>
              </a:p>
            </p:txBody>
          </p:sp>
        </mc:Choice>
        <mc:Fallback>
          <p:sp>
            <p:nvSpPr>
              <p:cNvPr id="14" name="부제목 2">
                <a:extLst>
                  <a:ext uri="{FF2B5EF4-FFF2-40B4-BE49-F238E27FC236}">
                    <a16:creationId xmlns:a16="http://schemas.microsoft.com/office/drawing/2014/main" id="{517A594A-1729-BA95-7D2A-BE9EB86672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0" y="3307626"/>
                <a:ext cx="9144000" cy="801547"/>
              </a:xfrm>
              <a:prstGeom prst="rect">
                <a:avLst/>
              </a:prstGeom>
              <a:blipFill>
                <a:blip r:embed="rId3"/>
                <a:stretch>
                  <a:fillRect t="-458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240" y="5830890"/>
            <a:ext cx="1741520" cy="45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8105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Faster R-CNN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EF86E8-4A37-E961-BE10-421DD266A058}"/>
              </a:ext>
            </a:extLst>
          </p:cNvPr>
          <p:cNvSpPr txBox="1"/>
          <p:nvPr/>
        </p:nvSpPr>
        <p:spPr>
          <a:xfrm>
            <a:off x="524562" y="1109690"/>
            <a:ext cx="1139311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Intersection Over Union(</a:t>
            </a:r>
            <a:r>
              <a:rPr lang="en-US" altLang="ko-KR" sz="1600" b="1" i="1" dirty="0" err="1">
                <a:solidFill>
                  <a:srgbClr val="000000"/>
                </a:solidFill>
                <a:effectLst/>
              </a:rPr>
              <a:t>IoU</a:t>
            </a:r>
            <a:r>
              <a:rPr lang="en-US" altLang="ko-KR" sz="1600" b="1" i="1" dirty="0">
                <a:solidFill>
                  <a:srgbClr val="000000"/>
                </a:solidFill>
                <a:effectLst/>
              </a:rPr>
              <a:t>)</a:t>
            </a: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   </a:t>
            </a:r>
            <a:r>
              <a:rPr lang="en-US" altLang="ko-KR" sz="1400" b="1" i="0" dirty="0">
                <a:solidFill>
                  <a:srgbClr val="000000"/>
                </a:solidFill>
                <a:effectLst/>
              </a:rPr>
              <a:t>=   </a:t>
            </a:r>
            <a:r>
              <a:rPr lang="ko-KR" altLang="en-US" sz="1400" b="1" dirty="0">
                <a:solidFill>
                  <a:srgbClr val="000000"/>
                </a:solidFill>
              </a:rPr>
              <a:t>두 </a:t>
            </a:r>
            <a:r>
              <a:rPr lang="en-US" altLang="ko-KR" sz="1400" b="1" dirty="0">
                <a:solidFill>
                  <a:srgbClr val="000000"/>
                </a:solidFill>
              </a:rPr>
              <a:t>Bounding Box</a:t>
            </a:r>
            <a:r>
              <a:rPr lang="ko-KR" altLang="en-US" sz="1400" b="1" dirty="0">
                <a:solidFill>
                  <a:srgbClr val="000000"/>
                </a:solidFill>
              </a:rPr>
              <a:t>가 겹치는 비율</a:t>
            </a:r>
            <a:endParaRPr lang="en-US" altLang="ko-KR" sz="1400" b="1" dirty="0">
              <a:solidFill>
                <a:srgbClr val="000000"/>
              </a:solidFill>
            </a:endParaRPr>
          </a:p>
          <a:p>
            <a:endParaRPr lang="en-US" altLang="ko-KR" sz="1400" b="1" dirty="0">
              <a:solidFill>
                <a:srgbClr val="000000"/>
              </a:solidFill>
            </a:endParaRPr>
          </a:p>
          <a:p>
            <a:pPr marL="628650" lvl="1" indent="-171450">
              <a:buFontTx/>
              <a:buChar char="-"/>
            </a:pPr>
            <a:r>
              <a:rPr lang="en-US" altLang="ko-KR" sz="1400" b="1" dirty="0">
                <a:solidFill>
                  <a:srgbClr val="000000"/>
                </a:solidFill>
              </a:rPr>
              <a:t>NMS </a:t>
            </a:r>
            <a:r>
              <a:rPr lang="ko-KR" altLang="en-US" sz="1400" b="1" dirty="0">
                <a:solidFill>
                  <a:srgbClr val="000000"/>
                </a:solidFill>
              </a:rPr>
              <a:t>계산</a:t>
            </a:r>
            <a:r>
              <a:rPr lang="en-US" altLang="ko-KR" sz="1400" dirty="0">
                <a:solidFill>
                  <a:srgbClr val="000000"/>
                </a:solidFill>
              </a:rPr>
              <a:t>	: </a:t>
            </a:r>
            <a:r>
              <a:rPr lang="ko-KR" altLang="en-US" sz="1400" dirty="0">
                <a:solidFill>
                  <a:srgbClr val="000000"/>
                </a:solidFill>
              </a:rPr>
              <a:t>같은 클래스</a:t>
            </a:r>
            <a:r>
              <a:rPr lang="en-US" altLang="ko-KR" sz="1400" dirty="0">
                <a:solidFill>
                  <a:srgbClr val="000000"/>
                </a:solidFill>
              </a:rPr>
              <a:t>(Class)</a:t>
            </a:r>
            <a:r>
              <a:rPr lang="ko-KR" altLang="en-US" sz="1400" dirty="0">
                <a:solidFill>
                  <a:srgbClr val="000000"/>
                </a:solidFill>
              </a:rPr>
              <a:t>끼리 </a:t>
            </a:r>
            <a:r>
              <a:rPr lang="en-US" altLang="ko-KR" sz="1400" dirty="0" err="1">
                <a:solidFill>
                  <a:srgbClr val="000000"/>
                </a:solidFill>
              </a:rPr>
              <a:t>IoU</a:t>
            </a:r>
            <a:r>
              <a:rPr lang="ko-KR" altLang="en-US" sz="1400" dirty="0">
                <a:solidFill>
                  <a:srgbClr val="000000"/>
                </a:solidFill>
              </a:rPr>
              <a:t>가 </a:t>
            </a:r>
            <a:r>
              <a:rPr lang="en-US" altLang="ko-KR" sz="1400" dirty="0">
                <a:solidFill>
                  <a:srgbClr val="000000"/>
                </a:solidFill>
              </a:rPr>
              <a:t>Threshold Value</a:t>
            </a:r>
            <a:r>
              <a:rPr lang="ko-KR" altLang="en-US" sz="1400" dirty="0">
                <a:solidFill>
                  <a:srgbClr val="000000"/>
                </a:solidFill>
              </a:rPr>
              <a:t>보다 이상일 때</a:t>
            </a:r>
            <a:r>
              <a:rPr lang="en-US" altLang="ko-KR" sz="1400" dirty="0">
                <a:solidFill>
                  <a:srgbClr val="000000"/>
                </a:solidFill>
              </a:rPr>
              <a:t>, </a:t>
            </a:r>
            <a:r>
              <a:rPr lang="ko-KR" altLang="en-US" sz="1400" dirty="0">
                <a:solidFill>
                  <a:srgbClr val="000000"/>
                </a:solidFill>
              </a:rPr>
              <a:t>낮은 </a:t>
            </a:r>
            <a:r>
              <a:rPr lang="en-US" altLang="ko-KR" sz="1400" dirty="0">
                <a:solidFill>
                  <a:srgbClr val="000000"/>
                </a:solidFill>
              </a:rPr>
              <a:t>Confidence</a:t>
            </a:r>
            <a:r>
              <a:rPr lang="ko-KR" altLang="en-US" sz="1400" dirty="0">
                <a:solidFill>
                  <a:srgbClr val="000000"/>
                </a:solidFill>
              </a:rPr>
              <a:t>의</a:t>
            </a:r>
            <a:r>
              <a:rPr lang="en-US" altLang="ko-KR" sz="1400" dirty="0">
                <a:solidFill>
                  <a:srgbClr val="000000"/>
                </a:solidFill>
              </a:rPr>
              <a:t> Bounding</a:t>
            </a:r>
            <a:r>
              <a:rPr lang="ko-KR" altLang="en-US" sz="1400" dirty="0">
                <a:solidFill>
                  <a:srgbClr val="000000"/>
                </a:solidFill>
              </a:rPr>
              <a:t> </a:t>
            </a:r>
            <a:r>
              <a:rPr lang="en-US" altLang="ko-KR" sz="1400" dirty="0">
                <a:solidFill>
                  <a:srgbClr val="000000"/>
                </a:solidFill>
              </a:rPr>
              <a:t>Box</a:t>
            </a:r>
            <a:r>
              <a:rPr lang="ko-KR" altLang="en-US" sz="1400" dirty="0">
                <a:solidFill>
                  <a:srgbClr val="000000"/>
                </a:solidFill>
              </a:rPr>
              <a:t>를 제거하는 방식</a:t>
            </a:r>
            <a:r>
              <a:rPr lang="en-US" altLang="ko-KR" sz="1400" dirty="0">
                <a:solidFill>
                  <a:srgbClr val="000000"/>
                </a:solidFill>
              </a:rPr>
              <a:t>							</a:t>
            </a:r>
            <a:r>
              <a:rPr lang="ko-KR" altLang="en-US" b="1" dirty="0">
                <a:solidFill>
                  <a:srgbClr val="000000"/>
                </a:solidFill>
              </a:rPr>
              <a:t>→</a:t>
            </a:r>
            <a:r>
              <a:rPr lang="en-US" altLang="ko-KR" b="1" dirty="0">
                <a:solidFill>
                  <a:srgbClr val="000000"/>
                </a:solidFill>
              </a:rPr>
              <a:t> </a:t>
            </a:r>
            <a:r>
              <a:rPr lang="ko-KR" altLang="en-US" sz="1400" dirty="0">
                <a:solidFill>
                  <a:srgbClr val="000000"/>
                </a:solidFill>
              </a:rPr>
              <a:t>여러 개의 </a:t>
            </a:r>
            <a:r>
              <a:rPr lang="en-US" altLang="ko-KR" sz="1400" dirty="0">
                <a:solidFill>
                  <a:srgbClr val="000000"/>
                </a:solidFill>
              </a:rPr>
              <a:t>Bounding Box</a:t>
            </a:r>
            <a:r>
              <a:rPr lang="ko-KR" altLang="en-US" sz="1400" dirty="0">
                <a:solidFill>
                  <a:srgbClr val="000000"/>
                </a:solidFill>
              </a:rPr>
              <a:t>가 겹쳐 있는 경우에 하나로 합치는 방법</a:t>
            </a:r>
            <a:r>
              <a:rPr lang="en-US" altLang="ko-KR" sz="1400" dirty="0">
                <a:solidFill>
                  <a:srgbClr val="000000"/>
                </a:solidFill>
              </a:rPr>
              <a:t>!</a:t>
            </a:r>
            <a:endParaRPr lang="en-US" altLang="ko-KR" sz="1400" b="1" dirty="0">
              <a:solidFill>
                <a:srgbClr val="000000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9776D79-EBCA-665E-BAAE-F18E332E228F}"/>
              </a:ext>
            </a:extLst>
          </p:cNvPr>
          <p:cNvGrpSpPr/>
          <p:nvPr/>
        </p:nvGrpSpPr>
        <p:grpSpPr>
          <a:xfrm>
            <a:off x="0" y="1894519"/>
            <a:ext cx="11061365" cy="4225252"/>
            <a:chOff x="-534902" y="1701149"/>
            <a:chExt cx="11985252" cy="457816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A6538E94-2760-D625-63A7-70AE1C6272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7647"/>
            <a:stretch/>
          </p:blipFill>
          <p:spPr>
            <a:xfrm>
              <a:off x="679848" y="2309508"/>
              <a:ext cx="10770502" cy="396980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57A5F3F-BD55-350E-BBC9-04CAEDDAA6A4}"/>
                </a:ext>
              </a:extLst>
            </p:cNvPr>
            <p:cNvSpPr txBox="1"/>
            <p:nvPr/>
          </p:nvSpPr>
          <p:spPr>
            <a:xfrm>
              <a:off x="-534902" y="1701149"/>
              <a:ext cx="3653457" cy="283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rgbClr val="000000"/>
                  </a:solidFill>
                </a:rPr>
                <a:t>(Non-Maximum Suppression)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0358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Faster R-CNN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19DF365-C639-9943-B2CE-1DDD61CC6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4279" y="846568"/>
            <a:ext cx="5763441" cy="534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996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Experiments</a:t>
            </a:r>
            <a:r>
              <a:rPr lang="en-US" altLang="ko-KR" sz="2400" b="1" spc="-30" dirty="0"/>
              <a:t> </a:t>
            </a:r>
            <a:r>
              <a:rPr lang="en-US" altLang="ko-KR" sz="2400" b="1" spc="-30" dirty="0">
                <a:solidFill>
                  <a:schemeClr val="bg1"/>
                </a:solidFill>
              </a:rPr>
              <a:t>&amp; Result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D07DFA8-5825-2BE4-1881-05EEF78CAD9B}"/>
              </a:ext>
            </a:extLst>
          </p:cNvPr>
          <p:cNvGrpSpPr/>
          <p:nvPr/>
        </p:nvGrpSpPr>
        <p:grpSpPr>
          <a:xfrm>
            <a:off x="1832166" y="1170838"/>
            <a:ext cx="8465865" cy="4654893"/>
            <a:chOff x="1552575" y="1002734"/>
            <a:chExt cx="9077325" cy="49911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CA6BC1F-2BB1-3F43-F1F2-72FF89E8D62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52575" y="1002734"/>
              <a:ext cx="9077325" cy="4991100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CD11950-40D3-65C9-9460-FD66A28E0979}"/>
                </a:ext>
              </a:extLst>
            </p:cNvPr>
            <p:cNvSpPr/>
            <p:nvPr/>
          </p:nvSpPr>
          <p:spPr>
            <a:xfrm>
              <a:off x="1711233" y="1580607"/>
              <a:ext cx="8686801" cy="836022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 w="38100">
              <a:solidFill>
                <a:srgbClr val="FF000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1997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Experiments</a:t>
            </a:r>
            <a:r>
              <a:rPr lang="en-US" altLang="ko-KR" sz="2400" b="1" spc="-30" dirty="0"/>
              <a:t> </a:t>
            </a:r>
            <a:r>
              <a:rPr lang="en-US" altLang="ko-KR" sz="2400" b="1" spc="-30" dirty="0">
                <a:solidFill>
                  <a:schemeClr val="bg1"/>
                </a:solidFill>
              </a:rPr>
              <a:t>&amp; Result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9BC0B1E-B22B-53B7-8B50-0DFB042D6B55}"/>
              </a:ext>
            </a:extLst>
          </p:cNvPr>
          <p:cNvGrpSpPr/>
          <p:nvPr/>
        </p:nvGrpSpPr>
        <p:grpSpPr>
          <a:xfrm>
            <a:off x="1971099" y="1356444"/>
            <a:ext cx="8249801" cy="2010056"/>
            <a:chOff x="1971099" y="1104285"/>
            <a:chExt cx="8249801" cy="2010056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EFBAA9C-DEFF-94AD-4FCB-5974A87AC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1099" y="1104285"/>
              <a:ext cx="8249801" cy="2010056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CD11950-40D3-65C9-9460-FD66A28E0979}"/>
                </a:ext>
              </a:extLst>
            </p:cNvPr>
            <p:cNvSpPr/>
            <p:nvPr/>
          </p:nvSpPr>
          <p:spPr>
            <a:xfrm>
              <a:off x="2248280" y="2544350"/>
              <a:ext cx="7574990" cy="569991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 w="38100">
              <a:solidFill>
                <a:srgbClr val="FF000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C6BCBF9F-AC10-9F65-88F6-9CBA6AB722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038" y="4496528"/>
            <a:ext cx="10058400" cy="126682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084C99-FD72-E321-CF8B-456E60A95190}"/>
              </a:ext>
            </a:extLst>
          </p:cNvPr>
          <p:cNvSpPr/>
          <p:nvPr/>
        </p:nvSpPr>
        <p:spPr>
          <a:xfrm>
            <a:off x="2351314" y="5067682"/>
            <a:ext cx="8560526" cy="569991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321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0B16504-ABE3-4EC2-BD73-73D666983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3" y="2678299"/>
            <a:ext cx="12117387" cy="163997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Experiments</a:t>
            </a:r>
            <a:r>
              <a:rPr lang="en-US" altLang="ko-KR" sz="2400" b="1" spc="-30" dirty="0"/>
              <a:t> </a:t>
            </a:r>
            <a:r>
              <a:rPr lang="en-US" altLang="ko-KR" sz="2400" b="1" spc="-30" dirty="0">
                <a:solidFill>
                  <a:schemeClr val="bg1"/>
                </a:solidFill>
              </a:rPr>
              <a:t>&amp; Result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084C99-FD72-E321-CF8B-456E60A95190}"/>
              </a:ext>
            </a:extLst>
          </p:cNvPr>
          <p:cNvSpPr/>
          <p:nvPr/>
        </p:nvSpPr>
        <p:spPr>
          <a:xfrm>
            <a:off x="74613" y="4038600"/>
            <a:ext cx="12007111" cy="2796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7830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E8D3B0E-D047-C9DF-E7F7-B2AC0A02C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099" y="3937832"/>
            <a:ext cx="5760000" cy="182267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F5B97D3-CCFD-B8DF-CE1E-C89F8DFA0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908" y="1289215"/>
            <a:ext cx="5400000" cy="47064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1061BF3-72F8-973A-2BEC-68025FAEFD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1908" y="2606923"/>
            <a:ext cx="4320000" cy="489814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Experiments</a:t>
            </a:r>
            <a:r>
              <a:rPr lang="en-US" altLang="ko-KR" sz="2400" b="1" spc="-30" dirty="0"/>
              <a:t> </a:t>
            </a:r>
            <a:r>
              <a:rPr lang="en-US" altLang="ko-KR" sz="2400" b="1" spc="-30" dirty="0">
                <a:solidFill>
                  <a:schemeClr val="bg1"/>
                </a:solidFill>
              </a:rPr>
              <a:t>&amp; Result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0084C99-FD72-E321-CF8B-456E60A95190}"/>
              </a:ext>
            </a:extLst>
          </p:cNvPr>
          <p:cNvSpPr/>
          <p:nvPr/>
        </p:nvSpPr>
        <p:spPr>
          <a:xfrm>
            <a:off x="6818811" y="1236064"/>
            <a:ext cx="483326" cy="558583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E1ED9C-D7C1-6130-BC70-5AB5D80C9EF8}"/>
              </a:ext>
            </a:extLst>
          </p:cNvPr>
          <p:cNvSpPr/>
          <p:nvPr/>
        </p:nvSpPr>
        <p:spPr>
          <a:xfrm>
            <a:off x="4983480" y="5504074"/>
            <a:ext cx="2906486" cy="256431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8C00A3B-44DD-3C1B-3625-ADE1934C4FAC}"/>
              </a:ext>
            </a:extLst>
          </p:cNvPr>
          <p:cNvSpPr/>
          <p:nvPr/>
        </p:nvSpPr>
        <p:spPr>
          <a:xfrm>
            <a:off x="6760028" y="2586948"/>
            <a:ext cx="483326" cy="558583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89281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Experiments</a:t>
            </a:r>
            <a:r>
              <a:rPr lang="en-US" altLang="ko-KR" sz="2400" b="1" spc="-30" dirty="0"/>
              <a:t> </a:t>
            </a:r>
            <a:r>
              <a:rPr lang="en-US" altLang="ko-KR" sz="2400" b="1" spc="-30" dirty="0">
                <a:solidFill>
                  <a:schemeClr val="bg1"/>
                </a:solidFill>
              </a:rPr>
              <a:t>&amp; Result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5A8C0F-8153-276E-A1C3-76266B40E0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4725"/>
            <a:ext cx="12192000" cy="490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970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References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C29400-9D9A-4CEE-1082-3D029B4CE2D9}"/>
              </a:ext>
            </a:extLst>
          </p:cNvPr>
          <p:cNvSpPr txBox="1"/>
          <p:nvPr/>
        </p:nvSpPr>
        <p:spPr>
          <a:xfrm>
            <a:off x="143435" y="1160630"/>
            <a:ext cx="1235528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ko-KR" sz="1100" b="1" dirty="0">
                <a:solidFill>
                  <a:srgbClr val="222222"/>
                </a:solidFill>
                <a:latin typeface="Arial" panose="020B0604020202020204" pitchFamily="34" charset="0"/>
              </a:rPr>
              <a:t>[Paper]</a:t>
            </a:r>
          </a:p>
          <a:p>
            <a:pPr fontAlgn="ctr"/>
            <a:endParaRPr lang="en-US" altLang="ko-KR" sz="110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fontAlgn="ctr"/>
            <a:r>
              <a:rPr lang="en-US" altLang="ko-KR" sz="110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Ren, S., He, K., </a:t>
            </a:r>
            <a:r>
              <a:rPr lang="en-US" altLang="ko-KR" sz="110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Girshick</a:t>
            </a:r>
            <a:r>
              <a:rPr lang="en-US" altLang="ko-KR" sz="110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R., &amp; Sun, J. (2015). Faster r-</a:t>
            </a:r>
            <a:r>
              <a:rPr lang="en-US" altLang="ko-KR" sz="110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cnn</a:t>
            </a:r>
            <a:r>
              <a:rPr lang="en-US" altLang="ko-KR" sz="110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Towards real-time object detection with region proposal networks. </a:t>
            </a:r>
            <a:r>
              <a:rPr lang="en-US" altLang="ko-KR" sz="110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Advances in neural information processing systems</a:t>
            </a:r>
            <a:r>
              <a:rPr lang="en-US" altLang="ko-KR" sz="110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altLang="ko-KR" sz="110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28</a:t>
            </a:r>
            <a:r>
              <a:rPr lang="en-US" altLang="ko-KR" sz="110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endParaRPr lang="ko-KR" altLang="en-US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3377D7-7B49-04EC-A65A-4D104E703CC7}"/>
              </a:ext>
            </a:extLst>
          </p:cNvPr>
          <p:cNvSpPr txBox="1"/>
          <p:nvPr/>
        </p:nvSpPr>
        <p:spPr>
          <a:xfrm>
            <a:off x="143435" y="2613426"/>
            <a:ext cx="12355286" cy="1184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ko-KR" sz="1100" b="1" dirty="0">
                <a:solidFill>
                  <a:srgbClr val="222222"/>
                </a:solidFill>
                <a:latin typeface="Arial" panose="020B0604020202020204" pitchFamily="34" charset="0"/>
              </a:rPr>
              <a:t>[Lecture]</a:t>
            </a:r>
          </a:p>
          <a:p>
            <a:pPr fontAlgn="ctr"/>
            <a:endParaRPr lang="en-US" altLang="ko-KR" sz="100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ko-KR" altLang="en-US" sz="10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https://www.youtube.com/watch?v=46SjJbUcO-c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https://www.youtube.com/watch?v=kcPAGIgBGRs&amp;ab_channel=JinWonLee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https://www.youtube.com/watch?v=HmJWvwIpW5g&amp;ab_channel=%EB%94%A5%EB%9F%AC%EB%8B%9D%EB%85%BC%EB%AC%B8%EC%9D%BD%EA%B8%B0%EB%AA%A8%EC%9E%84</a:t>
            </a:r>
            <a:endParaRPr lang="en-US" altLang="ko-KR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AF4A9D-9572-00A1-2D94-257C5E1B285A}"/>
              </a:ext>
            </a:extLst>
          </p:cNvPr>
          <p:cNvSpPr txBox="1"/>
          <p:nvPr/>
        </p:nvSpPr>
        <p:spPr>
          <a:xfrm>
            <a:off x="143435" y="4650999"/>
            <a:ext cx="12355286" cy="1184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ko-KR" sz="1100" b="1" dirty="0">
                <a:latin typeface="Arial" panose="020B0604020202020204" pitchFamily="34" charset="0"/>
              </a:rPr>
              <a:t>[Blog]</a:t>
            </a:r>
          </a:p>
          <a:p>
            <a:pPr fontAlgn="ctr"/>
            <a:endParaRPr lang="en-US" altLang="ko-KR" sz="1000" i="0" dirty="0">
              <a:effectLst/>
              <a:latin typeface="Arial" panose="020B0604020202020204" pitchFamily="34" charset="0"/>
            </a:endParaRPr>
          </a:p>
          <a:p>
            <a:pPr fontAlgn="ctr"/>
            <a:r>
              <a:rPr lang="en-US" altLang="ko-KR" sz="10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https://blog.naver.com/kimsamuel351/222740515349</a:t>
            </a:r>
            <a:endParaRPr lang="en-US" altLang="ko-KR" sz="1000" dirty="0"/>
          </a:p>
          <a:p>
            <a:pPr fontAlgn="ctr"/>
            <a:endParaRPr lang="en-US" altLang="ko-KR" sz="1000" dirty="0"/>
          </a:p>
          <a:p>
            <a:pPr fontAlgn="ctr"/>
            <a:r>
              <a:rPr lang="en-US" altLang="ko-KR" sz="10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https://blog.naver.com/koreadeep/222661706323</a:t>
            </a:r>
            <a:endParaRPr lang="en-US" altLang="ko-KR" sz="1000" dirty="0"/>
          </a:p>
          <a:p>
            <a:pPr fontAlgn="ctr"/>
            <a:endParaRPr lang="en-US" altLang="ko-KR" sz="1000" dirty="0">
              <a:solidFill>
                <a:srgbClr val="0563C1"/>
              </a:solidFill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fontAlgn="ctr"/>
            <a:r>
              <a:rPr lang="en-US" altLang="ko-KR" sz="10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https://foxtrotin.tistory.com/434</a:t>
            </a:r>
            <a:r>
              <a:rPr lang="en-US" altLang="ko-KR" sz="1000" dirty="0"/>
              <a:t> 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261373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A931F68-6110-47CF-9A48-02BB17DEFA51}"/>
              </a:ext>
            </a:extLst>
          </p:cNvPr>
          <p:cNvSpPr/>
          <p:nvPr/>
        </p:nvSpPr>
        <p:spPr>
          <a:xfrm>
            <a:off x="0" y="0"/>
            <a:ext cx="12188687" cy="6858000"/>
          </a:xfrm>
          <a:prstGeom prst="rect">
            <a:avLst/>
          </a:prstGeom>
          <a:solidFill>
            <a:srgbClr val="144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56731" y="3115132"/>
            <a:ext cx="1875224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4000" b="1" spc="-30" dirty="0">
                <a:solidFill>
                  <a:srgbClr val="F1F1F1"/>
                </a:solidFill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984807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A931F68-6110-47CF-9A48-02BB17DEFA51}"/>
              </a:ext>
            </a:extLst>
          </p:cNvPr>
          <p:cNvSpPr/>
          <p:nvPr/>
        </p:nvSpPr>
        <p:spPr>
          <a:xfrm>
            <a:off x="3313" y="0"/>
            <a:ext cx="12188687" cy="6858000"/>
          </a:xfrm>
          <a:prstGeom prst="rect">
            <a:avLst/>
          </a:prstGeom>
          <a:solidFill>
            <a:srgbClr val="144E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217894" y="3115132"/>
            <a:ext cx="3886200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4000" b="1" spc="-30" dirty="0">
                <a:solidFill>
                  <a:srgbClr val="F1F1F1"/>
                </a:solidFill>
              </a:rPr>
              <a:t>Thank you 🙂</a:t>
            </a:r>
          </a:p>
        </p:txBody>
      </p:sp>
    </p:spTree>
    <p:extLst>
      <p:ext uri="{BB962C8B-B14F-4D97-AF65-F5344CB8AC3E}">
        <p14:creationId xmlns:p14="http://schemas.microsoft.com/office/powerpoint/2010/main" val="1448748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FD6E1E6-5879-D887-183A-E37AF63358B5}"/>
              </a:ext>
            </a:extLst>
          </p:cNvPr>
          <p:cNvSpPr txBox="1"/>
          <p:nvPr/>
        </p:nvSpPr>
        <p:spPr>
          <a:xfrm>
            <a:off x="1651260" y="1751617"/>
            <a:ext cx="73914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000" b="1" dirty="0"/>
              <a:t>Introduction</a:t>
            </a:r>
          </a:p>
          <a:p>
            <a:pPr marL="342900" indent="-342900">
              <a:buAutoNum type="arabicPeriod"/>
            </a:pPr>
            <a:endParaRPr lang="en-US" altLang="ko-KR" sz="2800" b="1" dirty="0"/>
          </a:p>
          <a:p>
            <a:pPr marL="342900" indent="-342900">
              <a:buAutoNum type="arabicPeriod"/>
            </a:pPr>
            <a:r>
              <a:rPr lang="en-US" altLang="ko-KR" sz="2000" b="1" spc="-30" dirty="0"/>
              <a:t>Faster R-CNN</a:t>
            </a:r>
          </a:p>
          <a:p>
            <a:pPr lvl="1"/>
            <a:endParaRPr lang="en-US" altLang="ko-KR" sz="2800" b="1" spc="-30" dirty="0"/>
          </a:p>
          <a:p>
            <a:pPr marL="342900" indent="-342900">
              <a:buAutoNum type="arabicPeriod"/>
            </a:pPr>
            <a:r>
              <a:rPr lang="en-US" altLang="ko-KR" sz="2000" b="1" spc="-30" dirty="0"/>
              <a:t>Experiments &amp; Result</a:t>
            </a:r>
          </a:p>
          <a:p>
            <a:pPr marL="342900" indent="-342900">
              <a:buAutoNum type="arabicPeriod"/>
            </a:pPr>
            <a:endParaRPr lang="en-US" altLang="ko-KR" sz="2800" b="1" dirty="0"/>
          </a:p>
          <a:p>
            <a:pPr marL="342900" indent="-342900">
              <a:buAutoNum type="arabicPeriod"/>
            </a:pPr>
            <a:r>
              <a:rPr lang="en-US" altLang="ko-KR" sz="2000" b="1" dirty="0"/>
              <a:t>Reference</a:t>
            </a:r>
          </a:p>
          <a:p>
            <a:pPr marL="342900" indent="-342900">
              <a:buAutoNum type="arabicPeriod"/>
            </a:pPr>
            <a:endParaRPr lang="en-US" altLang="ko-KR" sz="2800" b="1" dirty="0"/>
          </a:p>
          <a:p>
            <a:pPr marL="342900" indent="-342900">
              <a:buAutoNum type="arabicPeriod"/>
            </a:pPr>
            <a:r>
              <a:rPr lang="en-US" altLang="ko-KR" sz="2000" b="1" dirty="0"/>
              <a:t> Q &amp; A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485112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Introduction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A747750-E867-3E7B-E589-3BD16B435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342" y="970568"/>
            <a:ext cx="9657315" cy="5055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91B1FF0-BAF6-F778-AF9A-EB76D684CBE5}"/>
              </a:ext>
            </a:extLst>
          </p:cNvPr>
          <p:cNvSpPr/>
          <p:nvPr/>
        </p:nvSpPr>
        <p:spPr>
          <a:xfrm>
            <a:off x="7476378" y="5076695"/>
            <a:ext cx="1221851" cy="421136"/>
          </a:xfrm>
          <a:prstGeom prst="rect">
            <a:avLst/>
          </a:prstGeom>
          <a:solidFill>
            <a:schemeClr val="accent2">
              <a:alpha val="50000"/>
            </a:schemeClr>
          </a:solidFill>
          <a:ln w="28575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844FF40-2DB1-FE9F-D155-C3D433B4DA4F}"/>
              </a:ext>
            </a:extLst>
          </p:cNvPr>
          <p:cNvSpPr/>
          <p:nvPr/>
        </p:nvSpPr>
        <p:spPr>
          <a:xfrm>
            <a:off x="7013083" y="4609839"/>
            <a:ext cx="1125078" cy="421136"/>
          </a:xfrm>
          <a:prstGeom prst="rect">
            <a:avLst/>
          </a:prstGeom>
          <a:solidFill>
            <a:schemeClr val="accent2">
              <a:alpha val="50000"/>
            </a:schemeClr>
          </a:solidFill>
          <a:ln w="28575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E400E47-34AD-43F0-56E4-96F344687F0F}"/>
              </a:ext>
            </a:extLst>
          </p:cNvPr>
          <p:cNvSpPr/>
          <p:nvPr/>
        </p:nvSpPr>
        <p:spPr>
          <a:xfrm>
            <a:off x="5528698" y="3957567"/>
            <a:ext cx="1426837" cy="421136"/>
          </a:xfrm>
          <a:prstGeom prst="rect">
            <a:avLst/>
          </a:prstGeom>
          <a:solidFill>
            <a:schemeClr val="accent2">
              <a:alpha val="50000"/>
            </a:schemeClr>
          </a:solidFill>
          <a:ln w="28575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474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Introduction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523DF22-E958-27C2-0A00-6842060A37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9617"/>
          <a:stretch/>
        </p:blipFill>
        <p:spPr>
          <a:xfrm>
            <a:off x="463724" y="859598"/>
            <a:ext cx="11112355" cy="30094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2DA90A4-A98F-23CD-DE1B-896962B465A5}"/>
              </a:ext>
            </a:extLst>
          </p:cNvPr>
          <p:cNvSpPr txBox="1"/>
          <p:nvPr/>
        </p:nvSpPr>
        <p:spPr>
          <a:xfrm>
            <a:off x="2115422" y="727893"/>
            <a:ext cx="3904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i="1" dirty="0"/>
              <a:t>Region Proposal</a:t>
            </a:r>
            <a:endParaRPr lang="ko-KR" altLang="en-US" sz="1600" b="1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4DF8B4-6430-0E03-D29A-CDE0ECFBA430}"/>
              </a:ext>
            </a:extLst>
          </p:cNvPr>
          <p:cNvSpPr txBox="1"/>
          <p:nvPr/>
        </p:nvSpPr>
        <p:spPr>
          <a:xfrm>
            <a:off x="7488554" y="717429"/>
            <a:ext cx="3904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i="1" dirty="0"/>
              <a:t>Classification</a:t>
            </a:r>
            <a:endParaRPr lang="ko-KR" altLang="en-US" sz="1600" b="1" i="1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2C61AD0-A3F3-DD87-7217-4C3AEA64A1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0571" y="4282601"/>
            <a:ext cx="3182625" cy="204558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46D5742-289B-E564-E0C3-B892F632A187}"/>
              </a:ext>
            </a:extLst>
          </p:cNvPr>
          <p:cNvSpPr txBox="1"/>
          <p:nvPr/>
        </p:nvSpPr>
        <p:spPr>
          <a:xfrm>
            <a:off x="2115422" y="5071132"/>
            <a:ext cx="3904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Disadvantages of Existing Models</a:t>
            </a:r>
            <a:endParaRPr lang="ko-KR" alt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338867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Faster R-CNN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3202E5A-DDED-BD0E-CCD3-F96559B784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219" b="290"/>
          <a:stretch/>
        </p:blipFill>
        <p:spPr>
          <a:xfrm>
            <a:off x="539400" y="1622418"/>
            <a:ext cx="11113200" cy="36131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7732D5-7384-DF88-EACC-29E4D842F73C}"/>
              </a:ext>
            </a:extLst>
          </p:cNvPr>
          <p:cNvSpPr txBox="1"/>
          <p:nvPr/>
        </p:nvSpPr>
        <p:spPr>
          <a:xfrm>
            <a:off x="2037056" y="1420868"/>
            <a:ext cx="3904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i="1" dirty="0"/>
              <a:t>Region Proposal</a:t>
            </a:r>
            <a:endParaRPr lang="ko-KR" altLang="en-US" sz="1600" b="1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673AFC-80CD-9CA4-35F9-D58F79D0B6FF}"/>
              </a:ext>
            </a:extLst>
          </p:cNvPr>
          <p:cNvSpPr txBox="1"/>
          <p:nvPr/>
        </p:nvSpPr>
        <p:spPr>
          <a:xfrm>
            <a:off x="7410188" y="1410404"/>
            <a:ext cx="3904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i="1" dirty="0"/>
              <a:t>Classification</a:t>
            </a:r>
            <a:endParaRPr lang="ko-KR" altLang="en-US" sz="1600" b="1" i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8453261-5FDA-C56C-BFB4-C85F736D2F55}"/>
              </a:ext>
            </a:extLst>
          </p:cNvPr>
          <p:cNvSpPr/>
          <p:nvPr/>
        </p:nvSpPr>
        <p:spPr>
          <a:xfrm>
            <a:off x="3569970" y="4532332"/>
            <a:ext cx="1828800" cy="736898"/>
          </a:xfrm>
          <a:prstGeom prst="rect">
            <a:avLst/>
          </a:prstGeom>
          <a:solidFill>
            <a:schemeClr val="accent2">
              <a:alpha val="50000"/>
            </a:schemeClr>
          </a:solidFill>
          <a:ln w="28575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142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Faster R-CNN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93DB51B-C6A6-C1F0-07B9-91840C2F6B2D}"/>
              </a:ext>
            </a:extLst>
          </p:cNvPr>
          <p:cNvGrpSpPr/>
          <p:nvPr/>
        </p:nvGrpSpPr>
        <p:grpSpPr>
          <a:xfrm>
            <a:off x="649939" y="1809049"/>
            <a:ext cx="10191082" cy="3934421"/>
            <a:chOff x="559649" y="2006077"/>
            <a:chExt cx="10887020" cy="420309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CA106804-5284-B655-FE3E-39CE9F803E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5331" y="2496694"/>
              <a:ext cx="10701338" cy="340470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7BC2983-DD01-7822-4BC8-2B366FE63ADD}"/>
                </a:ext>
              </a:extLst>
            </p:cNvPr>
            <p:cNvSpPr txBox="1"/>
            <p:nvPr/>
          </p:nvSpPr>
          <p:spPr>
            <a:xfrm>
              <a:off x="559649" y="2006077"/>
              <a:ext cx="21002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Classify</a:t>
              </a:r>
            </a:p>
            <a:p>
              <a:pPr algn="ctr"/>
              <a:r>
                <a:rPr lang="en-US" altLang="ko-KR" sz="1400" dirty="0"/>
                <a:t>Obj. / NOT-obj.</a:t>
              </a:r>
              <a:endParaRPr lang="ko-KR" altLang="en-US" sz="14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BCA8A03-DA3B-CCDC-98C8-6CEB80392FE8}"/>
                </a:ext>
              </a:extLst>
            </p:cNvPr>
            <p:cNvSpPr txBox="1"/>
            <p:nvPr/>
          </p:nvSpPr>
          <p:spPr>
            <a:xfrm>
              <a:off x="2331243" y="2006077"/>
              <a:ext cx="21002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Regression</a:t>
              </a:r>
            </a:p>
            <a:p>
              <a:pPr algn="ctr"/>
              <a:r>
                <a:rPr lang="en-US" altLang="ko-KR" sz="1400" dirty="0"/>
                <a:t>Tuning Box Locations</a:t>
              </a:r>
              <a:endParaRPr lang="ko-KR" altLang="en-US" sz="14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77673E3-E19F-4261-1AC6-3B53D2458061}"/>
                </a:ext>
              </a:extLst>
            </p:cNvPr>
            <p:cNvSpPr txBox="1"/>
            <p:nvPr/>
          </p:nvSpPr>
          <p:spPr>
            <a:xfrm>
              <a:off x="3936629" y="5901399"/>
              <a:ext cx="38438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Using </a:t>
              </a:r>
              <a:r>
                <a:rPr lang="en-US" altLang="ko-KR" sz="1400" b="1" i="1" dirty="0"/>
                <a:t>k anchor Boxes </a:t>
              </a:r>
              <a:r>
                <a:rPr lang="en-US" altLang="ko-KR" sz="1400" b="1" dirty="0"/>
                <a:t>at each Location</a:t>
              </a:r>
              <a:endParaRPr lang="ko-KR" altLang="en-US" sz="14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FBFC61-06D6-DDE4-9DEC-3CAEB6C54346}"/>
                </a:ext>
              </a:extLst>
            </p:cNvPr>
            <p:cNvSpPr txBox="1"/>
            <p:nvPr/>
          </p:nvSpPr>
          <p:spPr>
            <a:xfrm>
              <a:off x="6990977" y="2079502"/>
              <a:ext cx="4231088" cy="3287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Regression gives offsets from anchor boxes</a:t>
              </a:r>
              <a:endParaRPr lang="ko-KR" altLang="en-US" sz="1400" dirty="0"/>
            </a:p>
          </p:txBody>
        </p:sp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6A553546-8AFC-453C-00BE-FBEB326CCA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0376" b="290"/>
          <a:stretch/>
        </p:blipFill>
        <p:spPr>
          <a:xfrm>
            <a:off x="3499785" y="669109"/>
            <a:ext cx="5192430" cy="916019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17A54972-0B4D-1212-4C4D-BA648F354038}"/>
              </a:ext>
            </a:extLst>
          </p:cNvPr>
          <p:cNvSpPr/>
          <p:nvPr/>
        </p:nvSpPr>
        <p:spPr>
          <a:xfrm>
            <a:off x="4930140" y="1251585"/>
            <a:ext cx="815340" cy="352425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B5E2DDD-2922-0D99-1A24-7D0C392D1E2A}"/>
              </a:ext>
            </a:extLst>
          </p:cNvPr>
          <p:cNvSpPr txBox="1"/>
          <p:nvPr/>
        </p:nvSpPr>
        <p:spPr>
          <a:xfrm>
            <a:off x="3896341" y="5804937"/>
            <a:ext cx="6126480" cy="574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en-US" altLang="ko-KR" sz="1200" b="1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 scale (128x128, 256x256, 512x512)</a:t>
            </a:r>
          </a:p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en-US" altLang="ko-KR" sz="1200" b="1" kern="100" spc="-5" dirty="0">
                <a:solidFill>
                  <a:srgbClr val="212529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 ratio (2:1, 1:1, 1:2)</a:t>
            </a:r>
            <a:endParaRPr lang="ko-KR" altLang="ko-KR" sz="12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145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Faster R-CNN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B5EEBCC-7A33-ACAC-A2EC-186B4F73DA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181" t="11833" r="55613" b="46442"/>
          <a:stretch/>
        </p:blipFill>
        <p:spPr>
          <a:xfrm>
            <a:off x="2338537" y="3354777"/>
            <a:ext cx="1675184" cy="122538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88D3A8A-2C55-C523-7E09-45348F2A93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4728"/>
          <a:stretch/>
        </p:blipFill>
        <p:spPr>
          <a:xfrm>
            <a:off x="4377021" y="2439102"/>
            <a:ext cx="3987365" cy="314543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2D69DB9-7C1C-FE5C-1CD2-9FB04213E36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0376" b="290"/>
          <a:stretch/>
        </p:blipFill>
        <p:spPr>
          <a:xfrm>
            <a:off x="3499785" y="669109"/>
            <a:ext cx="5192430" cy="91601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824F8A63-5E52-3324-E584-0584A45F3B6C}"/>
              </a:ext>
            </a:extLst>
          </p:cNvPr>
          <p:cNvSpPr/>
          <p:nvPr/>
        </p:nvSpPr>
        <p:spPr>
          <a:xfrm>
            <a:off x="4930140" y="1251585"/>
            <a:ext cx="815340" cy="352425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A2CCF6-1F86-6500-C74F-06DB322A1181}"/>
              </a:ext>
            </a:extLst>
          </p:cNvPr>
          <p:cNvSpPr txBox="1"/>
          <p:nvPr/>
        </p:nvSpPr>
        <p:spPr>
          <a:xfrm>
            <a:off x="566635" y="4103352"/>
            <a:ext cx="4032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Label Location</a:t>
            </a:r>
            <a:endParaRPr lang="ko-KR" altLang="en-US" sz="12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A411EE-A703-AD74-67F6-E0AA164EF6FA}"/>
              </a:ext>
            </a:extLst>
          </p:cNvPr>
          <p:cNvSpPr txBox="1"/>
          <p:nvPr/>
        </p:nvSpPr>
        <p:spPr>
          <a:xfrm>
            <a:off x="566635" y="3759955"/>
            <a:ext cx="4032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Predicted Location</a:t>
            </a:r>
            <a:endParaRPr lang="ko-KR" altLang="en-US" sz="12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B09AEF-1E35-7CC6-FC3C-C02CC98D23E4}"/>
              </a:ext>
            </a:extLst>
          </p:cNvPr>
          <p:cNvSpPr txBox="1"/>
          <p:nvPr/>
        </p:nvSpPr>
        <p:spPr>
          <a:xfrm>
            <a:off x="566635" y="3411716"/>
            <a:ext cx="40321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i="0" dirty="0">
                <a:solidFill>
                  <a:srgbClr val="000000"/>
                </a:solidFill>
                <a:effectLst/>
              </a:rPr>
              <a:t>Learning Dataset</a:t>
            </a:r>
            <a:endParaRPr lang="ko-KR" altLang="en-US" sz="1200" b="1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C7735CAF-9DC4-07ED-292D-C397A68E0D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4329" t="41782" r="9394" b="8525"/>
          <a:stretch/>
        </p:blipFill>
        <p:spPr>
          <a:xfrm>
            <a:off x="9115295" y="3232334"/>
            <a:ext cx="1951688" cy="160924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C0D26D7-13B5-F3C5-E7D1-D04D7B84292E}"/>
              </a:ext>
            </a:extLst>
          </p:cNvPr>
          <p:cNvSpPr txBox="1"/>
          <p:nvPr/>
        </p:nvSpPr>
        <p:spPr>
          <a:xfrm>
            <a:off x="8075696" y="2819326"/>
            <a:ext cx="4032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Bounding Box Linear Regression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27459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Faster R-CNN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C7CB5BE-2995-DF9A-9756-6A582BE0C3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24" t="27759" r="20893"/>
          <a:stretch/>
        </p:blipFill>
        <p:spPr>
          <a:xfrm>
            <a:off x="48474" y="2649169"/>
            <a:ext cx="6217921" cy="30004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4A9F63-E917-267D-0005-2431A3C7E629}"/>
              </a:ext>
            </a:extLst>
          </p:cNvPr>
          <p:cNvSpPr txBox="1"/>
          <p:nvPr/>
        </p:nvSpPr>
        <p:spPr>
          <a:xfrm>
            <a:off x="524563" y="1109690"/>
            <a:ext cx="91865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Intersection Over Union(</a:t>
            </a:r>
            <a:r>
              <a:rPr lang="en-US" altLang="ko-KR" sz="1600" b="1" i="1" dirty="0" err="1">
                <a:solidFill>
                  <a:srgbClr val="000000"/>
                </a:solidFill>
                <a:effectLst/>
              </a:rPr>
              <a:t>IoU</a:t>
            </a:r>
            <a:r>
              <a:rPr lang="en-US" altLang="ko-KR" sz="1600" b="1" i="1" dirty="0">
                <a:solidFill>
                  <a:srgbClr val="000000"/>
                </a:solidFill>
                <a:effectLst/>
              </a:rPr>
              <a:t>)</a:t>
            </a: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   </a:t>
            </a:r>
            <a:r>
              <a:rPr lang="en-US" altLang="ko-KR" sz="1400" b="1" i="0" dirty="0">
                <a:solidFill>
                  <a:srgbClr val="000000"/>
                </a:solidFill>
                <a:effectLst/>
              </a:rPr>
              <a:t>=   </a:t>
            </a:r>
            <a:r>
              <a:rPr lang="ko-KR" altLang="en-US" sz="1400" b="1" dirty="0">
                <a:solidFill>
                  <a:srgbClr val="000000"/>
                </a:solidFill>
              </a:rPr>
              <a:t>두 </a:t>
            </a:r>
            <a:r>
              <a:rPr lang="en-US" altLang="ko-KR" sz="1400" b="1" dirty="0">
                <a:solidFill>
                  <a:srgbClr val="000000"/>
                </a:solidFill>
              </a:rPr>
              <a:t>Bounding Box</a:t>
            </a:r>
            <a:r>
              <a:rPr lang="ko-KR" altLang="en-US" sz="1400" b="1" dirty="0">
                <a:solidFill>
                  <a:srgbClr val="000000"/>
                </a:solidFill>
              </a:rPr>
              <a:t>가 겹치는 비율</a:t>
            </a:r>
            <a:endParaRPr lang="en-US" altLang="ko-KR" sz="1400" b="1" dirty="0">
              <a:solidFill>
                <a:srgbClr val="000000"/>
              </a:solidFill>
            </a:endParaRPr>
          </a:p>
          <a:p>
            <a:endParaRPr lang="en-US" altLang="ko-KR" sz="1400" b="1" dirty="0">
              <a:solidFill>
                <a:srgbClr val="000000"/>
              </a:solidFill>
            </a:endParaRPr>
          </a:p>
          <a:p>
            <a:pPr marL="628650" lvl="1" indent="-171450">
              <a:buFontTx/>
              <a:buChar char="-"/>
            </a:pPr>
            <a:r>
              <a:rPr lang="ko-KR" altLang="en-US" sz="1400" b="1" dirty="0">
                <a:solidFill>
                  <a:srgbClr val="000000"/>
                </a:solidFill>
              </a:rPr>
              <a:t>성능 평가</a:t>
            </a:r>
            <a:r>
              <a:rPr lang="en-US" altLang="ko-KR" sz="1400" dirty="0">
                <a:solidFill>
                  <a:srgbClr val="000000"/>
                </a:solidFill>
              </a:rPr>
              <a:t>	: mAP@0.5</a:t>
            </a:r>
            <a:r>
              <a:rPr lang="ko-KR" altLang="en-US" sz="1400" dirty="0">
                <a:solidFill>
                  <a:srgbClr val="000000"/>
                </a:solidFill>
              </a:rPr>
              <a:t>는 정답과 예측의 </a:t>
            </a:r>
            <a:r>
              <a:rPr lang="en-US" altLang="ko-KR" sz="1400" dirty="0" err="1">
                <a:solidFill>
                  <a:srgbClr val="000000"/>
                </a:solidFill>
              </a:rPr>
              <a:t>IoU</a:t>
            </a:r>
            <a:r>
              <a:rPr lang="ko-KR" altLang="en-US" sz="1400" dirty="0">
                <a:solidFill>
                  <a:srgbClr val="000000"/>
                </a:solidFill>
              </a:rPr>
              <a:t>가 </a:t>
            </a:r>
            <a:r>
              <a:rPr lang="en-US" altLang="ko-KR" sz="1400" dirty="0">
                <a:solidFill>
                  <a:srgbClr val="000000"/>
                </a:solidFill>
              </a:rPr>
              <a:t>50% </a:t>
            </a:r>
            <a:r>
              <a:rPr lang="ko-KR" altLang="en-US" sz="1400" dirty="0">
                <a:solidFill>
                  <a:srgbClr val="000000"/>
                </a:solidFill>
              </a:rPr>
              <a:t>이상일 때 정답으로 판정하겠다는 의미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65BD07-384C-690A-F8CE-4D5EC5F14553}"/>
              </a:ext>
            </a:extLst>
          </p:cNvPr>
          <p:cNvSpPr txBox="1"/>
          <p:nvPr/>
        </p:nvSpPr>
        <p:spPr>
          <a:xfrm>
            <a:off x="6266395" y="3718491"/>
            <a:ext cx="766136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 dirty="0">
                <a:effectLst/>
                <a:latin typeface="Consolas" panose="020B0609020204030204" pitchFamily="49" charset="0"/>
              </a:rPr>
              <a:t>If, </a:t>
            </a:r>
            <a:r>
              <a:rPr lang="en-US" altLang="ko-KR" sz="1600" b="0" dirty="0" err="1">
                <a:effectLst/>
                <a:latin typeface="Consolas" panose="020B0609020204030204" pitchFamily="49" charset="0"/>
              </a:rPr>
              <a:t>IoU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 &gt; </a:t>
            </a:r>
            <a:r>
              <a:rPr lang="en-US" altLang="ko-KR" sz="1600" b="1" dirty="0">
                <a:effectLst/>
                <a:latin typeface="Consolas" panose="020B0609020204030204" pitchFamily="49" charset="0"/>
              </a:rPr>
              <a:t>0.7 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		: </a:t>
            </a:r>
            <a:r>
              <a:rPr lang="en-US" altLang="ko-KR" sz="1600" b="1" dirty="0"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(Positive)</a:t>
            </a:r>
          </a:p>
          <a:p>
            <a:r>
              <a:rPr lang="en-US" altLang="ko-KR" sz="1600" b="0" dirty="0">
                <a:effectLst/>
                <a:latin typeface="Consolas" panose="020B0609020204030204" pitchFamily="49" charset="0"/>
              </a:rPr>
              <a:t>If, </a:t>
            </a:r>
            <a:r>
              <a:rPr lang="en-US" altLang="ko-KR" sz="1600" b="0" dirty="0" err="1">
                <a:effectLst/>
                <a:latin typeface="Consolas" panose="020B0609020204030204" pitchFamily="49" charset="0"/>
              </a:rPr>
              <a:t>IoU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 &lt; </a:t>
            </a:r>
            <a:r>
              <a:rPr lang="en-US" altLang="ko-KR" sz="1600" b="1" dirty="0">
                <a:effectLst/>
                <a:latin typeface="Consolas" panose="020B0609020204030204" pitchFamily="49" charset="0"/>
              </a:rPr>
              <a:t>0.3 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		: </a:t>
            </a:r>
            <a:r>
              <a:rPr lang="en-US" altLang="ko-KR" sz="1600" b="1" dirty="0">
                <a:effectLst/>
                <a:latin typeface="Consolas" panose="020B0609020204030204" pitchFamily="49" charset="0"/>
              </a:rPr>
              <a:t>-1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(Negative)</a:t>
            </a:r>
          </a:p>
          <a:p>
            <a:r>
              <a:rPr lang="en-US" altLang="ko-KR" sz="1600" b="0" dirty="0">
                <a:effectLst/>
                <a:latin typeface="Consolas" panose="020B0609020204030204" pitchFamily="49" charset="0"/>
              </a:rPr>
              <a:t>If, </a:t>
            </a:r>
            <a:r>
              <a:rPr lang="en-US" altLang="ko-KR" sz="1600" b="1" dirty="0">
                <a:effectLst/>
                <a:latin typeface="Consolas" panose="020B0609020204030204" pitchFamily="49" charset="0"/>
              </a:rPr>
              <a:t>0.3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 &lt;= </a:t>
            </a:r>
            <a:r>
              <a:rPr lang="en-US" altLang="ko-KR" sz="1600" b="0" dirty="0" err="1">
                <a:effectLst/>
                <a:latin typeface="Consolas" panose="020B0609020204030204" pitchFamily="49" charset="0"/>
              </a:rPr>
              <a:t>IoU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 &lt;= </a:t>
            </a:r>
            <a:r>
              <a:rPr lang="en-US" altLang="ko-KR" sz="1600" b="1" dirty="0">
                <a:effectLst/>
                <a:latin typeface="Consolas" panose="020B0609020204030204" pitchFamily="49" charset="0"/>
              </a:rPr>
              <a:t>0.7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	: </a:t>
            </a:r>
            <a:r>
              <a:rPr lang="en-US" altLang="ko-KR" sz="1600" b="1" dirty="0"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600" b="0" dirty="0">
                <a:effectLst/>
                <a:latin typeface="Consolas" panose="020B0609020204030204" pitchFamily="49" charset="0"/>
              </a:rPr>
              <a:t>(Background, Ignore)</a:t>
            </a:r>
          </a:p>
        </p:txBody>
      </p:sp>
    </p:spTree>
    <p:extLst>
      <p:ext uri="{BB962C8B-B14F-4D97-AF65-F5344CB8AC3E}">
        <p14:creationId xmlns:p14="http://schemas.microsoft.com/office/powerpoint/2010/main" val="1453030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BFBBD4AF-E0EB-0836-E1CA-EA97FCCCDEEB}"/>
              </a:ext>
            </a:extLst>
          </p:cNvPr>
          <p:cNvSpPr/>
          <p:nvPr/>
        </p:nvSpPr>
        <p:spPr>
          <a:xfrm flipV="1">
            <a:off x="1" y="6419625"/>
            <a:ext cx="12192000" cy="45719"/>
          </a:xfrm>
          <a:prstGeom prst="rect">
            <a:avLst/>
          </a:prstGeom>
          <a:solidFill>
            <a:srgbClr val="144E2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highlight>
                <a:srgbClr val="008000"/>
              </a:highlight>
            </a:endParaRPr>
          </a:p>
        </p:txBody>
      </p:sp>
      <p:pic>
        <p:nvPicPr>
          <p:cNvPr id="1026" name="Picture 2" descr="StradVision | Socionext | Deep Learning Object Recognition for ADAS">
            <a:extLst>
              <a:ext uri="{FF2B5EF4-FFF2-40B4-BE49-F238E27FC236}">
                <a16:creationId xmlns:a16="http://schemas.microsoft.com/office/drawing/2014/main" id="{C963F69F-434A-081B-E1A7-9FAB9E5A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840" y="6511064"/>
            <a:ext cx="1169884" cy="30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1D58152-B98B-DC5A-1BCC-44D819B3BAF7}"/>
              </a:ext>
            </a:extLst>
          </p:cNvPr>
          <p:cNvSpPr txBox="1">
            <a:spLocks/>
          </p:cNvSpPr>
          <p:nvPr/>
        </p:nvSpPr>
        <p:spPr>
          <a:xfrm>
            <a:off x="74613" y="9525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dirty="0">
                <a:solidFill>
                  <a:schemeClr val="bg1"/>
                </a:solidFill>
              </a:rPr>
              <a:t>Outline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B342028-C111-D240-462D-363CFE17D9E3}"/>
              </a:ext>
            </a:extLst>
          </p:cNvPr>
          <p:cNvSpPr/>
          <p:nvPr/>
        </p:nvSpPr>
        <p:spPr>
          <a:xfrm>
            <a:off x="0" y="0"/>
            <a:ext cx="12192000" cy="576944"/>
          </a:xfrm>
          <a:prstGeom prst="rect">
            <a:avLst/>
          </a:prstGeom>
          <a:solidFill>
            <a:srgbClr val="144E25"/>
          </a:solidFill>
          <a:ln w="12700">
            <a:solidFill>
              <a:srgbClr val="144E2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 w="12700">
                <a:solidFill>
                  <a:schemeClr val="bg1"/>
                </a:solidFill>
              </a:ln>
              <a:highlight>
                <a:srgbClr val="008000"/>
              </a:highlight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A7C5E5DA-802A-6DA9-ADCE-933AEE373753}"/>
              </a:ext>
            </a:extLst>
          </p:cNvPr>
          <p:cNvSpPr txBox="1">
            <a:spLocks/>
          </p:cNvSpPr>
          <p:nvPr/>
        </p:nvSpPr>
        <p:spPr>
          <a:xfrm>
            <a:off x="48474" y="20978"/>
            <a:ext cx="12033250" cy="5349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400" b="1" spc="-30" dirty="0">
                <a:solidFill>
                  <a:schemeClr val="bg1"/>
                </a:solidFill>
              </a:rPr>
              <a:t>Faster R-CNN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4A9F63-E917-267D-0005-2431A3C7E629}"/>
              </a:ext>
            </a:extLst>
          </p:cNvPr>
          <p:cNvSpPr txBox="1"/>
          <p:nvPr/>
        </p:nvSpPr>
        <p:spPr>
          <a:xfrm>
            <a:off x="524563" y="1109690"/>
            <a:ext cx="9186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Intersection Over Union(</a:t>
            </a:r>
            <a:r>
              <a:rPr lang="en-US" altLang="ko-KR" sz="1600" b="1" i="1" dirty="0" err="1">
                <a:solidFill>
                  <a:srgbClr val="000000"/>
                </a:solidFill>
                <a:effectLst/>
              </a:rPr>
              <a:t>IoU</a:t>
            </a:r>
            <a:r>
              <a:rPr lang="en-US" altLang="ko-KR" sz="1600" b="1" i="1" dirty="0">
                <a:solidFill>
                  <a:srgbClr val="000000"/>
                </a:solidFill>
                <a:effectLst/>
              </a:rPr>
              <a:t>)</a:t>
            </a:r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   </a:t>
            </a:r>
            <a:r>
              <a:rPr lang="en-US" altLang="ko-KR" sz="1400" b="1" i="0" dirty="0">
                <a:solidFill>
                  <a:srgbClr val="000000"/>
                </a:solidFill>
                <a:effectLst/>
              </a:rPr>
              <a:t>=   </a:t>
            </a:r>
            <a:r>
              <a:rPr lang="ko-KR" altLang="en-US" sz="1400" b="1" dirty="0">
                <a:solidFill>
                  <a:srgbClr val="000000"/>
                </a:solidFill>
              </a:rPr>
              <a:t>두 </a:t>
            </a:r>
            <a:r>
              <a:rPr lang="en-US" altLang="ko-KR" sz="1400" b="1" dirty="0">
                <a:solidFill>
                  <a:srgbClr val="000000"/>
                </a:solidFill>
              </a:rPr>
              <a:t>Bounding Box</a:t>
            </a:r>
            <a:r>
              <a:rPr lang="ko-KR" altLang="en-US" sz="1400" b="1" dirty="0">
                <a:solidFill>
                  <a:srgbClr val="000000"/>
                </a:solidFill>
              </a:rPr>
              <a:t>가 겹치는 비율</a:t>
            </a:r>
            <a:endParaRPr lang="en-US" altLang="ko-KR" sz="1400" b="1" dirty="0">
              <a:solidFill>
                <a:srgbClr val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DB7143-4C2A-5901-3D3C-D7F207B40226}"/>
              </a:ext>
            </a:extLst>
          </p:cNvPr>
          <p:cNvSpPr txBox="1"/>
          <p:nvPr/>
        </p:nvSpPr>
        <p:spPr>
          <a:xfrm>
            <a:off x="785820" y="1984754"/>
            <a:ext cx="9186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i="0" dirty="0">
                <a:solidFill>
                  <a:srgbClr val="000000"/>
                </a:solidFill>
                <a:effectLst/>
              </a:rPr>
              <a:t>Loss Function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5FBABA5-094F-7365-9C66-52898AD73F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077" y="2439154"/>
            <a:ext cx="3600000" cy="143181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541E6C4-CA22-F592-9A49-D4C4717D47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077" y="4394070"/>
            <a:ext cx="3600000" cy="127670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92181-F1ED-E06E-DE8C-715AC1D4A0A5}"/>
                  </a:ext>
                </a:extLst>
              </p:cNvPr>
              <p:cNvSpPr txBox="1"/>
              <p:nvPr/>
            </p:nvSpPr>
            <p:spPr>
              <a:xfrm>
                <a:off x="5555648" y="3061978"/>
                <a:ext cx="7661366" cy="22841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ko-KR" altLang="ko-KR" sz="1400" b="1" i="1" kern="100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ko-KR" sz="1400" b="1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𝒑</m:t>
                        </m:r>
                      </m:e>
                      <m:sub>
                        <m:r>
                          <a:rPr lang="en-US" altLang="ko-KR" sz="1400" b="1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  <m:sup>
                        <m:r>
                          <a:rPr lang="en-US" altLang="ko-KR" sz="1400" b="1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ko-KR" sz="1400" b="1" dirty="0">
                    <a:effectLst/>
                    <a:latin typeface="Consolas" panose="020B0609020204030204" pitchFamily="49" charset="0"/>
                  </a:rPr>
                  <a:t> </a:t>
                </a:r>
                <a:r>
                  <a:rPr lang="en-US" altLang="ko-KR" sz="1400" b="0" dirty="0">
                    <a:effectLst/>
                    <a:latin typeface="Consolas" panose="020B0609020204030204" pitchFamily="49" charset="0"/>
                  </a:rPr>
                  <a:t>	=  </a:t>
                </a:r>
                <a:r>
                  <a:rPr lang="en-US" altLang="ko-KR" sz="1400" dirty="0">
                    <a:latin typeface="Consolas" panose="020B0609020204030204" pitchFamily="49" charset="0"/>
                  </a:rPr>
                  <a:t>Class Label</a:t>
                </a:r>
              </a:p>
              <a:p>
                <a:endParaRPr lang="en-US" altLang="ko-KR" sz="1400" dirty="0">
                  <a:latin typeface="Consolas" panose="020B0609020204030204" pitchFamily="49" charset="0"/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ko-KR" altLang="ko-KR" sz="1400" b="1" i="1" kern="100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altLang="ko-KR" sz="1400" b="1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𝒕</m:t>
                        </m:r>
                      </m:e>
                      <m:sub>
                        <m:r>
                          <a:rPr lang="en-US" altLang="ko-KR" sz="1400" b="1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  <m:sup>
                        <m:r>
                          <a:rPr lang="en-US" altLang="ko-KR" sz="1400" b="1" i="1" kern="100">
                            <a:effectLst/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altLang="ko-KR" sz="1400" b="1" kern="100" dirty="0">
                    <a:latin typeface="Consolas" panose="020B0609020204030204" pitchFamily="49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 </a:t>
                </a:r>
                <a:r>
                  <a:rPr lang="en-US" altLang="ko-KR" sz="1400" kern="100" dirty="0">
                    <a:latin typeface="Consolas" panose="020B0609020204030204" pitchFamily="49" charset="0"/>
                    <a:ea typeface="맑은 고딕" panose="020B0503020000020004" pitchFamily="50" charset="-127"/>
                    <a:cs typeface="Times New Roman" panose="02020603050405020304" pitchFamily="18" charset="0"/>
                  </a:rPr>
                  <a:t>	=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b="0" i="1" kern="100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400" b="0" i="1" kern="100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1400" b="0" i="1" kern="100" smtClean="0">
                            <a:latin typeface="Cambria Math" panose="02040503050406030204" pitchFamily="18" charset="0"/>
                            <a:ea typeface="맑은 고딕" panose="020B0503020000020004" pitchFamily="50" charset="-127"/>
                            <a:cs typeface="Times New Roman" panose="02020603050405020304" pitchFamily="18" charset="0"/>
                          </a:rPr>
                          <m:t>𝑥</m:t>
                        </m:r>
                      </m:sub>
                    </m:sSub>
                    <m:r>
                      <a:rPr lang="en-US" altLang="ko-KR" sz="1400" b="0" i="1" kern="100" smtClean="0">
                        <a:latin typeface="Cambria Math" panose="02040503050406030204" pitchFamily="18" charset="0"/>
                        <a:ea typeface="맑은 고딕" panose="020B0503020000020004" pitchFamily="50" charset="-127"/>
                        <a:cs typeface="Times New Roman" panose="02020603050405020304" pitchFamily="18" charset="0"/>
                      </a:rPr>
                      <m:t>  </m:t>
                    </m:r>
                    <m:sSub>
                      <m:sSubPr>
                        <m:ctrlPr>
                          <a:rPr lang="en-US" altLang="ko-KR" sz="1400" i="1" kern="1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400" i="1" kern="1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1400" b="0" i="1" kern="10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sub>
                    </m:sSub>
                    <m:r>
                      <a:rPr lang="en-US" altLang="ko-KR" sz="1400" b="0" i="0" kern="1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sSub>
                      <m:sSubPr>
                        <m:ctrlPr>
                          <a:rPr lang="en-US" altLang="ko-KR" sz="1400" i="1" kern="1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400" i="1" kern="1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1400" b="0" i="1" kern="10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𝑤</m:t>
                        </m:r>
                      </m:sub>
                    </m:sSub>
                    <m:r>
                      <a:rPr lang="en-US" altLang="ko-KR" sz="1400" b="0" i="0" kern="10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sSub>
                      <m:sSubPr>
                        <m:ctrlPr>
                          <a:rPr lang="en-US" altLang="ko-KR" sz="1400" i="1" kern="1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sz="1400" i="1" kern="1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1400" b="0" i="1" kern="10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sub>
                    </m:sSub>
                  </m:oMath>
                </a14:m>
                <a:r>
                  <a:rPr lang="en-US" altLang="ko-KR" sz="1400" dirty="0">
                    <a:latin typeface="Consolas" panose="020B0609020204030204" pitchFamily="49" charset="0"/>
                  </a:rPr>
                  <a:t> </a:t>
                </a:r>
              </a:p>
              <a:p>
                <a:r>
                  <a:rPr lang="en-US" altLang="ko-KR" sz="1400" dirty="0">
                    <a:latin typeface="Consolas" panose="020B0609020204030204" pitchFamily="49" charset="0"/>
                  </a:rPr>
                  <a:t>	=  </a:t>
                </a:r>
                <a:r>
                  <a:rPr lang="en-US" altLang="ko-KR" sz="1400" kern="100" dirty="0">
                    <a:latin typeface="Consolas" panose="020B0609020204030204" pitchFamily="49" charset="0"/>
                    <a:cs typeface="Times New Roman" panose="02020603050405020304" pitchFamily="18" charset="0"/>
                  </a:rPr>
                  <a:t>Ground Truth Bounding Box</a:t>
                </a:r>
                <a:r>
                  <a:rPr lang="ko-KR" altLang="ko-KR" sz="1400" kern="100" dirty="0">
                    <a:latin typeface="Consolas" panose="020B0609020204030204" pitchFamily="49" charset="0"/>
                    <a:cs typeface="Times New Roman" panose="02020603050405020304" pitchFamily="18" charset="0"/>
                  </a:rPr>
                  <a:t>의 정보를 가지는 </a:t>
                </a:r>
                <a:r>
                  <a:rPr lang="en-US" altLang="ko-KR" sz="1400" kern="100" dirty="0">
                    <a:latin typeface="Consolas" panose="020B0609020204030204" pitchFamily="49" charset="0"/>
                    <a:cs typeface="Times New Roman" panose="02020603050405020304" pitchFamily="18" charset="0"/>
                  </a:rPr>
                  <a:t>tuple data</a:t>
                </a:r>
              </a:p>
              <a:p>
                <a:endParaRPr lang="en-US" altLang="ko-KR" sz="1400" kern="100" dirty="0">
                  <a:latin typeface="Consolas" panose="020B0609020204030204" pitchFamily="49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b>
                        <m:r>
                          <a:rPr lang="en-US" altLang="ko-KR" sz="1400" b="1" i="1" smtClean="0">
                            <a:latin typeface="Cambria Math" panose="02040503050406030204" pitchFamily="18" charset="0"/>
                          </a:rPr>
                          <m:t>𝒄𝒍𝒔</m:t>
                        </m:r>
                      </m:sub>
                    </m:sSub>
                    <m:r>
                      <a:rPr lang="en-US" altLang="ko-KR" sz="1400" b="1" i="1" smtClean="0">
                        <a:latin typeface="Cambria Math" panose="02040503050406030204" pitchFamily="18" charset="0"/>
                      </a:rPr>
                      <m:t> , </m:t>
                    </m:r>
                    <m:sSub>
                      <m:sSubPr>
                        <m:ctrlPr>
                          <a:rPr lang="en-US" altLang="ko-KR" sz="14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b="1" i="1" smtClean="0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b>
                        <m:r>
                          <a:rPr lang="en-US" altLang="ko-KR" sz="1400" b="1" i="1" smtClean="0">
                            <a:latin typeface="Cambria Math" panose="02040503050406030204" pitchFamily="18" charset="0"/>
                          </a:rPr>
                          <m:t>𝒓𝒆𝒈</m:t>
                        </m:r>
                      </m:sub>
                    </m:sSub>
                  </m:oMath>
                </a14:m>
                <a:r>
                  <a:rPr lang="en-US" altLang="ko-KR" sz="1400" b="1" dirty="0">
                    <a:latin typeface="Consolas" panose="020B0609020204030204" pitchFamily="49" charset="0"/>
                  </a:rPr>
                  <a:t> </a:t>
                </a:r>
                <a:r>
                  <a:rPr lang="en-US" altLang="ko-KR" sz="1400" dirty="0">
                    <a:latin typeface="Consolas" panose="020B0609020204030204" pitchFamily="49" charset="0"/>
                  </a:rPr>
                  <a:t>	=  Weight Parameter </a:t>
                </a:r>
              </a:p>
              <a:p>
                <a:endParaRPr lang="en-US" altLang="ko-KR" sz="1400" dirty="0">
                  <a:latin typeface="Consolas" panose="020B0609020204030204" pitchFamily="49" charset="0"/>
                </a:endParaRPr>
              </a:p>
              <a:p>
                <a14:m>
                  <m:oMath xmlns:m="http://schemas.openxmlformats.org/officeDocument/2006/math">
                    <m:r>
                      <a:rPr lang="ko-KR" altLang="en-US" sz="1400" b="1" i="1" smtClean="0">
                        <a:latin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altLang="ko-KR" sz="1400" b="1" dirty="0">
                    <a:latin typeface="Consolas" panose="020B0609020204030204" pitchFamily="49" charset="0"/>
                  </a:rPr>
                  <a:t> </a:t>
                </a:r>
                <a:r>
                  <a:rPr lang="en-US" altLang="ko-KR" sz="1400" dirty="0">
                    <a:latin typeface="Consolas" panose="020B0609020204030204" pitchFamily="49" charset="0"/>
                  </a:rPr>
                  <a:t>	=  Normalization Parameter (=10)</a:t>
                </a:r>
              </a:p>
              <a:p>
                <a:endParaRPr lang="en-US" altLang="ko-KR" sz="1400" b="0" dirty="0">
                  <a:effectLst/>
                  <a:latin typeface="Consolas" panose="020B0609020204030204" pitchFamily="49" charset="0"/>
                </a:endParaRPr>
              </a:p>
              <a:p>
                <a:endParaRPr lang="en-US" altLang="ko-KR" sz="1400" b="0" dirty="0">
                  <a:effectLst/>
                  <a:latin typeface="Consolas" panose="020B0609020204030204" pitchFamily="49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8992181-F1ED-E06E-DE8C-715AC1D4A0A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5648" y="3061978"/>
                <a:ext cx="7661366" cy="2284151"/>
              </a:xfrm>
              <a:prstGeom prst="rect">
                <a:avLst/>
              </a:prstGeom>
              <a:blipFill>
                <a:blip r:embed="rId6"/>
                <a:stretch>
                  <a:fillRect t="-26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1798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2177</Words>
  <Application>Microsoft Office PowerPoint</Application>
  <PresentationFormat>와이드스크린</PresentationFormat>
  <Paragraphs>275</Paragraphs>
  <Slides>19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맑은 고딕</vt:lpstr>
      <vt:lpstr>Arial</vt:lpstr>
      <vt:lpstr>Cambria Math</vt:lpstr>
      <vt:lpstr>Consolas</vt:lpstr>
      <vt:lpstr>Office 테마</vt:lpstr>
      <vt:lpstr>Faster R-CNN Real-Time Object Detection with Region Proposal Networks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 &amp; A</vt:lpstr>
      <vt:lpstr>Thank you 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Faster R-CNN Real-Time Object Detection with Region Proposal Networks </dc:title>
  <dc:creator>Sehyun Hong</dc:creator>
  <cp:lastModifiedBy>Sehyun Hong</cp:lastModifiedBy>
  <cp:revision>212</cp:revision>
  <dcterms:created xsi:type="dcterms:W3CDTF">2022-06-28T07:41:43Z</dcterms:created>
  <dcterms:modified xsi:type="dcterms:W3CDTF">2022-07-06T07:11:44Z</dcterms:modified>
</cp:coreProperties>
</file>

<file path=docProps/thumbnail.jpeg>
</file>